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5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2.xml" ContentType="application/vnd.openxmlformats-officedocument.presentationml.notesSlide+xml"/>
  <Override PartName="/ppt/tags/tag35.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0" r:id="rId4"/>
    <p:sldMasterId id="2147483779" r:id="rId5"/>
  </p:sldMasterIdLst>
  <p:notesMasterIdLst>
    <p:notesMasterId r:id="rId88"/>
  </p:notesMasterIdLst>
  <p:handoutMasterIdLst>
    <p:handoutMasterId r:id="rId89"/>
  </p:handoutMasterIdLst>
  <p:sldIdLst>
    <p:sldId id="365" r:id="rId6"/>
    <p:sldId id="293" r:id="rId7"/>
    <p:sldId id="257" r:id="rId8"/>
    <p:sldId id="262" r:id="rId9"/>
    <p:sldId id="295" r:id="rId10"/>
    <p:sldId id="263" r:id="rId11"/>
    <p:sldId id="296" r:id="rId12"/>
    <p:sldId id="318" r:id="rId13"/>
    <p:sldId id="320" r:id="rId14"/>
    <p:sldId id="321" r:id="rId15"/>
    <p:sldId id="322" r:id="rId16"/>
    <p:sldId id="323" r:id="rId17"/>
    <p:sldId id="324" r:id="rId18"/>
    <p:sldId id="319" r:id="rId19"/>
    <p:sldId id="300" r:id="rId20"/>
    <p:sldId id="301" r:id="rId21"/>
    <p:sldId id="303" r:id="rId22"/>
    <p:sldId id="304" r:id="rId23"/>
    <p:sldId id="305" r:id="rId24"/>
    <p:sldId id="306" r:id="rId25"/>
    <p:sldId id="307" r:id="rId26"/>
    <p:sldId id="308" r:id="rId27"/>
    <p:sldId id="309" r:id="rId28"/>
    <p:sldId id="310" r:id="rId29"/>
    <p:sldId id="311" r:id="rId30"/>
    <p:sldId id="312" r:id="rId31"/>
    <p:sldId id="313" r:id="rId32"/>
    <p:sldId id="316" r:id="rId33"/>
    <p:sldId id="315" r:id="rId34"/>
    <p:sldId id="314" r:id="rId35"/>
    <p:sldId id="317" r:id="rId36"/>
    <p:sldId id="325" r:id="rId37"/>
    <p:sldId id="356" r:id="rId38"/>
    <p:sldId id="330" r:id="rId39"/>
    <p:sldId id="331" r:id="rId40"/>
    <p:sldId id="332" r:id="rId41"/>
    <p:sldId id="333" r:id="rId42"/>
    <p:sldId id="334" r:id="rId43"/>
    <p:sldId id="335" r:id="rId44"/>
    <p:sldId id="336" r:id="rId45"/>
    <p:sldId id="337" r:id="rId46"/>
    <p:sldId id="357" r:id="rId47"/>
    <p:sldId id="358" r:id="rId48"/>
    <p:sldId id="340" r:id="rId49"/>
    <p:sldId id="341" r:id="rId50"/>
    <p:sldId id="342" r:id="rId51"/>
    <p:sldId id="343" r:id="rId52"/>
    <p:sldId id="344" r:id="rId53"/>
    <p:sldId id="345" r:id="rId54"/>
    <p:sldId id="346" r:id="rId55"/>
    <p:sldId id="347" r:id="rId56"/>
    <p:sldId id="359" r:id="rId57"/>
    <p:sldId id="349" r:id="rId58"/>
    <p:sldId id="350" r:id="rId59"/>
    <p:sldId id="360" r:id="rId60"/>
    <p:sldId id="361" r:id="rId61"/>
    <p:sldId id="362" r:id="rId62"/>
    <p:sldId id="363" r:id="rId63"/>
    <p:sldId id="364" r:id="rId64"/>
    <p:sldId id="326"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288" r:id="rId84"/>
    <p:sldId id="290" r:id="rId85"/>
    <p:sldId id="291" r:id="rId86"/>
    <p:sldId id="292" r:id="rId87"/>
  </p:sldIdLst>
  <p:sldSz cx="12188825" cy="6858000"/>
  <p:notesSz cx="6858000" cy="9296400"/>
  <p:embeddedFontLst>
    <p:embeddedFont>
      <p:font typeface="ＭＳ Ｐゴシック" pitchFamily="34" charset="-128"/>
      <p:regular r:id="rId90"/>
    </p:embeddedFont>
    <p:embeddedFont>
      <p:font typeface="Segoe UI Light" pitchFamily="34" charset="0"/>
      <p:regular r:id="rId91"/>
    </p:embeddedFont>
    <p:embeddedFont>
      <p:font typeface="Segoe UI" pitchFamily="34" charset="0"/>
      <p:regular r:id="rId92"/>
      <p:bold r:id="rId93"/>
      <p:italic r:id="rId94"/>
      <p:boldItalic r:id="rId95"/>
    </p:embeddedFont>
    <p:embeddedFont>
      <p:font typeface="Consolas" pitchFamily="49" charset="0"/>
      <p:regular r:id="rId96"/>
      <p:bold r:id="rId97"/>
      <p:italic r:id="rId98"/>
      <p:boldItalic r:id="rId99"/>
    </p:embeddedFont>
    <p:embeddedFont>
      <p:font typeface="Segoe Light" pitchFamily="34" charset="0"/>
      <p:regular r:id="rId100"/>
      <p:italic r:id="rId101"/>
    </p:embeddedFont>
  </p:embeddedFontLst>
  <p:custDataLst>
    <p:tags r:id="rId102"/>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000000"/>
    <a:srgbClr val="303030"/>
    <a:srgbClr val="595959"/>
    <a:srgbClr val="FFFFFF"/>
    <a:srgbClr val="6F6F6F"/>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7" autoAdjust="0"/>
    <p:restoredTop sz="98135" autoAdjust="0"/>
  </p:normalViewPr>
  <p:slideViewPr>
    <p:cSldViewPr snapToGrid="0" snapToObjects="1">
      <p:cViewPr varScale="1">
        <p:scale>
          <a:sx n="129" d="100"/>
          <a:sy n="129" d="100"/>
        </p:scale>
        <p:origin x="-90" y="-192"/>
      </p:cViewPr>
      <p:guideLst>
        <p:guide orient="horz" pos="880"/>
        <p:guide orient="horz" pos="719"/>
        <p:guide orient="horz" pos="4166"/>
        <p:guide orient="horz" pos="3937"/>
        <p:guide orient="horz" pos="1068"/>
        <p:guide pos="326"/>
        <p:guide pos="7355"/>
        <p:guide pos="1401"/>
        <p:guide pos="6289"/>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1.fntdata"/><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8.fntdata"/><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jweber\Desktop\HTML5%20Performance%20Presentation\News%20Sites%20Chart.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141241083733371"/>
          <c:y val="3.9745134406365769E-2"/>
          <c:w val="0.67883534563398895"/>
          <c:h val="0.86105871010996216"/>
        </c:manualLayout>
      </c:layout>
      <c:barChart>
        <c:barDir val="col"/>
        <c:grouping val="stacked"/>
        <c:varyColors val="0"/>
        <c:ser>
          <c:idx val="0"/>
          <c:order val="0"/>
          <c:tx>
            <c:strRef>
              <c:f>Sheet1!$B$1</c:f>
              <c:strCache>
                <c:ptCount val="1"/>
                <c:pt idx="0">
                  <c:v>Rendering</c:v>
                </c:pt>
              </c:strCache>
            </c:strRef>
          </c:tx>
          <c:spPr>
            <a:solidFill>
              <a:srgbClr val="FF8A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Sheet1!$B$2:$B$6</c:f>
              <c:numCache>
                <c:formatCode>General</c:formatCode>
                <c:ptCount val="5"/>
                <c:pt idx="0">
                  <c:v>393479</c:v>
                </c:pt>
                <c:pt idx="1">
                  <c:v>321898</c:v>
                </c:pt>
                <c:pt idx="2">
                  <c:v>251241</c:v>
                </c:pt>
                <c:pt idx="3">
                  <c:v>547694</c:v>
                </c:pt>
                <c:pt idx="4">
                  <c:v>714845</c:v>
                </c:pt>
              </c:numCache>
            </c:numRef>
          </c:val>
        </c:ser>
        <c:ser>
          <c:idx val="1"/>
          <c:order val="1"/>
          <c:tx>
            <c:strRef>
              <c:f>Sheet1!$C$1</c:f>
              <c:strCache>
                <c:ptCount val="1"/>
                <c:pt idx="0">
                  <c:v>Layout</c:v>
                </c:pt>
              </c:strCache>
            </c:strRef>
          </c:tx>
          <c:spPr>
            <a:solidFill>
              <a:srgbClr val="00AEEF"/>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Sheet1!$C$2:$C$6</c:f>
              <c:numCache>
                <c:formatCode>General</c:formatCode>
                <c:ptCount val="5"/>
                <c:pt idx="0">
                  <c:v>118709</c:v>
                </c:pt>
                <c:pt idx="1">
                  <c:v>121834</c:v>
                </c:pt>
                <c:pt idx="2">
                  <c:v>38711</c:v>
                </c:pt>
                <c:pt idx="3">
                  <c:v>217169</c:v>
                </c:pt>
                <c:pt idx="4">
                  <c:v>284120</c:v>
                </c:pt>
              </c:numCache>
            </c:numRef>
          </c:val>
        </c:ser>
        <c:ser>
          <c:idx val="2"/>
          <c:order val="2"/>
          <c:tx>
            <c:strRef>
              <c:f>Sheet1!$D$1</c:f>
              <c:strCache>
                <c:ptCount val="1"/>
                <c:pt idx="0">
                  <c:v>Block Building</c:v>
                </c:pt>
              </c:strCache>
            </c:strRef>
          </c:tx>
          <c:spPr>
            <a:solidFill>
              <a:srgbClr val="910091"/>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Sheet1!$D$2:$D$6</c:f>
              <c:numCache>
                <c:formatCode>General</c:formatCode>
                <c:ptCount val="5"/>
                <c:pt idx="0">
                  <c:v>117651</c:v>
                </c:pt>
                <c:pt idx="1">
                  <c:v>230910</c:v>
                </c:pt>
                <c:pt idx="2">
                  <c:v>44365</c:v>
                </c:pt>
                <c:pt idx="3">
                  <c:v>244010</c:v>
                </c:pt>
                <c:pt idx="4">
                  <c:v>201290</c:v>
                </c:pt>
              </c:numCache>
            </c:numRef>
          </c:val>
        </c:ser>
        <c:ser>
          <c:idx val="3"/>
          <c:order val="3"/>
          <c:tx>
            <c:strRef>
              <c:f>Sheet1!$E$1</c:f>
              <c:strCache>
                <c:ptCount val="1"/>
                <c:pt idx="0">
                  <c:v>Formatting</c:v>
                </c:pt>
              </c:strCache>
            </c:strRef>
          </c:tx>
          <c:spPr>
            <a:solidFill>
              <a:srgbClr val="8CC600"/>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Sheet1!$E$2:$E$6</c:f>
              <c:numCache>
                <c:formatCode>General</c:formatCode>
                <c:ptCount val="5"/>
                <c:pt idx="0">
                  <c:v>133408</c:v>
                </c:pt>
                <c:pt idx="1">
                  <c:v>77010</c:v>
                </c:pt>
                <c:pt idx="2">
                  <c:v>185142</c:v>
                </c:pt>
                <c:pt idx="3">
                  <c:v>186055</c:v>
                </c:pt>
                <c:pt idx="4">
                  <c:v>394232</c:v>
                </c:pt>
              </c:numCache>
            </c:numRef>
          </c:val>
        </c:ser>
        <c:ser>
          <c:idx val="4"/>
          <c:order val="4"/>
          <c:tx>
            <c:strRef>
              <c:f>Sheet1!$F$1</c:f>
              <c:strCache>
                <c:ptCount val="1"/>
                <c:pt idx="0">
                  <c:v>Native OM</c:v>
                </c:pt>
              </c:strCache>
            </c:strRef>
          </c:tx>
          <c:spPr>
            <a:solidFill>
              <a:srgbClr val="FF00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Sheet1!$F$2:$F$6</c:f>
              <c:numCache>
                <c:formatCode>General</c:formatCode>
                <c:ptCount val="5"/>
                <c:pt idx="0">
                  <c:v>187587</c:v>
                </c:pt>
                <c:pt idx="1">
                  <c:v>98722</c:v>
                </c:pt>
                <c:pt idx="2">
                  <c:v>115082</c:v>
                </c:pt>
                <c:pt idx="3">
                  <c:v>177656</c:v>
                </c:pt>
                <c:pt idx="4">
                  <c:v>628114</c:v>
                </c:pt>
              </c:numCache>
            </c:numRef>
          </c:val>
        </c:ser>
        <c:ser>
          <c:idx val="5"/>
          <c:order val="5"/>
          <c:tx>
            <c:strRef>
              <c:f>Sheet1!$G$1</c:f>
              <c:strCache>
                <c:ptCount val="1"/>
                <c:pt idx="0">
                  <c:v>Marshalling</c:v>
                </c:pt>
              </c:strCache>
            </c:strRef>
          </c:tx>
          <c:spPr>
            <a:solidFill>
              <a:srgbClr val="0071BC"/>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Sheet1!$G$2:$G$6</c:f>
              <c:numCache>
                <c:formatCode>General</c:formatCode>
                <c:ptCount val="5"/>
                <c:pt idx="0">
                  <c:v>145942</c:v>
                </c:pt>
                <c:pt idx="1">
                  <c:v>1131292</c:v>
                </c:pt>
                <c:pt idx="2">
                  <c:v>47219</c:v>
                </c:pt>
                <c:pt idx="3">
                  <c:v>1011763</c:v>
                </c:pt>
                <c:pt idx="4">
                  <c:v>215884</c:v>
                </c:pt>
              </c:numCache>
            </c:numRef>
          </c:val>
        </c:ser>
        <c:ser>
          <c:idx val="6"/>
          <c:order val="6"/>
          <c:tx>
            <c:strRef>
              <c:f>Sheet1!$H$1</c:f>
              <c:strCache>
                <c:ptCount val="1"/>
                <c:pt idx="0">
                  <c:v>JavaScript</c:v>
                </c:pt>
              </c:strCache>
            </c:strRef>
          </c:tx>
          <c:spPr>
            <a:solidFill>
              <a:srgbClr val="8CC6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Sheet1!$H$2:$H$6</c:f>
              <c:numCache>
                <c:formatCode>General</c:formatCode>
                <c:ptCount val="5"/>
                <c:pt idx="0">
                  <c:v>1623000</c:v>
                </c:pt>
                <c:pt idx="1">
                  <c:v>420911</c:v>
                </c:pt>
                <c:pt idx="2">
                  <c:v>161239</c:v>
                </c:pt>
                <c:pt idx="3">
                  <c:v>1033377</c:v>
                </c:pt>
                <c:pt idx="4">
                  <c:v>775152</c:v>
                </c:pt>
              </c:numCache>
            </c:numRef>
          </c:val>
        </c:ser>
        <c:ser>
          <c:idx val="7"/>
          <c:order val="7"/>
          <c:tx>
            <c:strRef>
              <c:f>Sheet1!$I$1</c:f>
              <c:strCache>
                <c:ptCount val="1"/>
                <c:pt idx="0">
                  <c:v>Collections</c:v>
                </c:pt>
              </c:strCache>
            </c:strRef>
          </c:tx>
          <c:spPr>
            <a:solidFill>
              <a:srgbClr val="FF8A00">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Sheet1!$I$2:$I$6</c:f>
              <c:numCache>
                <c:formatCode>General</c:formatCode>
                <c:ptCount val="5"/>
                <c:pt idx="0">
                  <c:v>63824</c:v>
                </c:pt>
                <c:pt idx="1">
                  <c:v>2119</c:v>
                </c:pt>
                <c:pt idx="2">
                  <c:v>17677</c:v>
                </c:pt>
                <c:pt idx="3">
                  <c:v>204448</c:v>
                </c:pt>
                <c:pt idx="4">
                  <c:v>47326</c:v>
                </c:pt>
              </c:numCache>
            </c:numRef>
          </c:val>
        </c:ser>
        <c:ser>
          <c:idx val="8"/>
          <c:order val="8"/>
          <c:tx>
            <c:strRef>
              <c:f>Sheet1!$J$1</c:f>
              <c:strCache>
                <c:ptCount val="1"/>
                <c:pt idx="0">
                  <c:v>CSS Parser</c:v>
                </c:pt>
              </c:strCache>
            </c:strRef>
          </c:tx>
          <c:spPr>
            <a:solidFill>
              <a:srgbClr val="910091">
                <a:lumMod val="75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Sheet1!$J$2:$J$6</c:f>
              <c:numCache>
                <c:formatCode>General</c:formatCode>
                <c:ptCount val="5"/>
                <c:pt idx="0">
                  <c:v>41687</c:v>
                </c:pt>
                <c:pt idx="1">
                  <c:v>1287</c:v>
                </c:pt>
                <c:pt idx="2">
                  <c:v>45903</c:v>
                </c:pt>
                <c:pt idx="3">
                  <c:v>13991</c:v>
                </c:pt>
                <c:pt idx="4">
                  <c:v>85145</c:v>
                </c:pt>
              </c:numCache>
            </c:numRef>
          </c:val>
        </c:ser>
        <c:ser>
          <c:idx val="9"/>
          <c:order val="9"/>
          <c:tx>
            <c:strRef>
              <c:f>Sheet1!$K$1</c:f>
              <c:strCache>
                <c:ptCount val="1"/>
                <c:pt idx="0">
                  <c:v>HTML Parser</c:v>
                </c:pt>
              </c:strCache>
            </c:strRef>
          </c:tx>
          <c:spPr>
            <a:solidFill>
              <a:srgbClr val="0071BC">
                <a:lumMod val="50000"/>
              </a:srgbClr>
            </a:solidFill>
          </c:spPr>
          <c:invertIfNegative val="0"/>
          <c:cat>
            <c:strRef>
              <c:f>Sheet1!$A$2:$A$6</c:f>
              <c:strCache>
                <c:ptCount val="5"/>
                <c:pt idx="0">
                  <c:v>News Site 1</c:v>
                </c:pt>
                <c:pt idx="1">
                  <c:v>News Site 2</c:v>
                </c:pt>
                <c:pt idx="2">
                  <c:v>News Site 3</c:v>
                </c:pt>
                <c:pt idx="3">
                  <c:v>News Site 4</c:v>
                </c:pt>
                <c:pt idx="4">
                  <c:v>News Site 5</c:v>
                </c:pt>
              </c:strCache>
            </c:strRef>
          </c:cat>
          <c:val>
            <c:numRef>
              <c:f>Sheet1!$K$2:$K$6</c:f>
              <c:numCache>
                <c:formatCode>General</c:formatCode>
                <c:ptCount val="5"/>
                <c:pt idx="0">
                  <c:v>178555</c:v>
                </c:pt>
                <c:pt idx="1">
                  <c:v>8823</c:v>
                </c:pt>
                <c:pt idx="2">
                  <c:v>193204</c:v>
                </c:pt>
                <c:pt idx="3">
                  <c:v>87374</c:v>
                </c:pt>
                <c:pt idx="4">
                  <c:v>189142</c:v>
                </c:pt>
              </c:numCache>
            </c:numRef>
          </c:val>
        </c:ser>
        <c:dLbls>
          <c:showLegendKey val="0"/>
          <c:showVal val="0"/>
          <c:showCatName val="0"/>
          <c:showSerName val="0"/>
          <c:showPercent val="0"/>
          <c:showBubbleSize val="0"/>
        </c:dLbls>
        <c:gapWidth val="150"/>
        <c:overlap val="100"/>
        <c:axId val="160844800"/>
        <c:axId val="160858880"/>
      </c:barChart>
      <c:catAx>
        <c:axId val="160844800"/>
        <c:scaling>
          <c:orientation val="minMax"/>
        </c:scaling>
        <c:delete val="0"/>
        <c:axPos val="b"/>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60858880"/>
        <c:crosses val="autoZero"/>
        <c:auto val="1"/>
        <c:lblAlgn val="ctr"/>
        <c:lblOffset val="100"/>
        <c:noMultiLvlLbl val="0"/>
      </c:catAx>
      <c:valAx>
        <c:axId val="160858880"/>
        <c:scaling>
          <c:orientation val="minMax"/>
        </c:scaling>
        <c:delete val="0"/>
        <c:axPos val="l"/>
        <c:majorGridlines>
          <c:spPr>
            <a:ln>
              <a:solidFill>
                <a:srgbClr val="292929">
                  <a:lumMod val="25000"/>
                  <a:lumOff val="75000"/>
                </a:srgbClr>
              </a:solidFill>
            </a:ln>
          </c:spPr>
        </c:majorGridlines>
        <c:title>
          <c:tx>
            <c:rich>
              <a:bodyPr rot="-5400000" vert="horz"/>
              <a:lstStyle/>
              <a:p>
                <a:pPr>
                  <a:defRPr>
                    <a:solidFill>
                      <a:srgbClr val="595959">
                        <a:alpha val="99000"/>
                      </a:srgbClr>
                    </a:solidFill>
                  </a:defRPr>
                </a:pPr>
                <a:r>
                  <a:rPr lang="en-US" dirty="0" smtClean="0">
                    <a:solidFill>
                      <a:srgbClr val="595959">
                        <a:alpha val="99000"/>
                      </a:srgbClr>
                    </a:solidFill>
                  </a:rPr>
                  <a:t>Time Spent Per</a:t>
                </a:r>
                <a:r>
                  <a:rPr lang="en-US" baseline="0" dirty="0" smtClean="0">
                    <a:solidFill>
                      <a:srgbClr val="595959">
                        <a:alpha val="99000"/>
                      </a:srgbClr>
                    </a:solidFill>
                  </a:rPr>
                  <a:t> Subsystem (</a:t>
                </a:r>
                <a:r>
                  <a:rPr lang="en-US" baseline="0" dirty="0" err="1" smtClean="0">
                    <a:solidFill>
                      <a:srgbClr val="595959">
                        <a:alpha val="99000"/>
                      </a:srgbClr>
                    </a:solidFill>
                  </a:rPr>
                  <a:t>ms</a:t>
                </a:r>
                <a:r>
                  <a:rPr lang="en-US" baseline="0" dirty="0" smtClean="0">
                    <a:solidFill>
                      <a:srgbClr val="595959">
                        <a:alpha val="99000"/>
                      </a:srgbClr>
                    </a:solidFill>
                  </a:rPr>
                  <a:t>)</a:t>
                </a:r>
                <a:endParaRPr lang="en-US" dirty="0">
                  <a:solidFill>
                    <a:srgbClr val="595959">
                      <a:alpha val="99000"/>
                    </a:srgbClr>
                  </a:solidFill>
                </a:endParaRPr>
              </a:p>
            </c:rich>
          </c:tx>
          <c:layout>
            <c:manualLayout>
              <c:xMode val="edge"/>
              <c:yMode val="edge"/>
              <c:x val="2.2762838644274008E-3"/>
              <c:y val="0.17216386174226667"/>
            </c:manualLayout>
          </c:layout>
          <c:overlay val="0"/>
        </c:title>
        <c:numFmt formatCode="General" sourceLinked="1"/>
        <c:majorTickMark val="none"/>
        <c:minorTickMark val="none"/>
        <c:tickLblPos val="nextTo"/>
        <c:spPr>
          <a:ln>
            <a:solidFill>
              <a:srgbClr val="5F5F5F"/>
            </a:solidFill>
          </a:ln>
        </c:spPr>
        <c:txPr>
          <a:bodyPr/>
          <a:lstStyle/>
          <a:p>
            <a:pPr>
              <a:defRPr>
                <a:solidFill>
                  <a:srgbClr val="595959">
                    <a:alpha val="99000"/>
                  </a:srgbClr>
                </a:solidFill>
              </a:defRPr>
            </a:pPr>
            <a:endParaRPr lang="en-US"/>
          </a:p>
        </c:txPr>
        <c:crossAx val="160844800"/>
        <c:crosses val="autoZero"/>
        <c:crossBetween val="between"/>
        <c:dispUnits>
          <c:builtInUnit val="thousands"/>
        </c:dispUnits>
      </c:valAx>
      <c:spPr>
        <a:noFill/>
      </c:spPr>
    </c:plotArea>
    <c:legend>
      <c:legendPos val="r"/>
      <c:legendEntry>
        <c:idx val="0"/>
        <c:txPr>
          <a:bodyPr/>
          <a:lstStyle/>
          <a:p>
            <a:pPr>
              <a:defRPr sz="1600">
                <a:solidFill>
                  <a:schemeClr val="tx1">
                    <a:lumMod val="75000"/>
                    <a:lumOff val="25000"/>
                    <a:alpha val="99000"/>
                  </a:schemeClr>
                </a:solidFill>
              </a:defRPr>
            </a:pPr>
            <a:endParaRPr lang="en-US"/>
          </a:p>
        </c:txPr>
      </c:legendEntry>
      <c:layout>
        <c:manualLayout>
          <c:xMode val="edge"/>
          <c:yMode val="edge"/>
          <c:x val="0.81655016096194677"/>
          <c:y val="0.14905878840968373"/>
          <c:w val="0.18193369059638453"/>
          <c:h val="0.69802451049410108"/>
        </c:manualLayout>
      </c:layout>
      <c:overlay val="0"/>
      <c:spPr>
        <a:noFill/>
      </c:spPr>
      <c:txPr>
        <a:bodyPr/>
        <a:lstStyle/>
        <a:p>
          <a:pPr>
            <a:defRPr sz="1600">
              <a:solidFill>
                <a:schemeClr val="tx1">
                  <a:lumMod val="75000"/>
                  <a:lumOff val="25000"/>
                  <a:alpha val="99000"/>
                </a:schemeClr>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'News Sites'!$B$2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50000"/>
                </a:srgbClr>
              </a:solidFill>
            </c:spPr>
          </c:dPt>
          <c:dPt>
            <c:idx val="8"/>
            <c:bubble3D val="0"/>
            <c:spPr>
              <a:solidFill>
                <a:srgbClr val="FF0000">
                  <a:lumMod val="50000"/>
                </a:srgbClr>
              </a:solidFill>
            </c:spPr>
          </c:dPt>
          <c:dPt>
            <c:idx val="9"/>
            <c:bubble3D val="0"/>
            <c:spPr>
              <a:solidFill>
                <a:srgbClr val="FF8A00"/>
              </a:solidFill>
            </c:spPr>
          </c:dPt>
          <c:cat>
            <c:strRef>
              <c:f>'News Sites'!$A$3:$A$12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'News Sites'!$B$3:$B$12</c:f>
              <c:numCache>
                <c:formatCode>#,##0</c:formatCode>
                <c:ptCount val="10"/>
                <c:pt idx="0">
                  <c:v>131419.6</c:v>
                </c:pt>
                <c:pt idx="1">
                  <c:v>37602.6</c:v>
                </c:pt>
                <c:pt idx="2">
                  <c:v>67078.8</c:v>
                </c:pt>
                <c:pt idx="3">
                  <c:v>802735.8</c:v>
                </c:pt>
                <c:pt idx="4">
                  <c:v>510420</c:v>
                </c:pt>
                <c:pt idx="5">
                  <c:v>241432.2</c:v>
                </c:pt>
                <c:pt idx="6">
                  <c:v>195169.4</c:v>
                </c:pt>
                <c:pt idx="7">
                  <c:v>167645.20000000001</c:v>
                </c:pt>
                <c:pt idx="8">
                  <c:v>156108.6</c:v>
                </c:pt>
                <c:pt idx="9">
                  <c:v>445831.4</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7341384888442199"/>
          <c:y val="0.16269513489489981"/>
          <c:w val="0.18137624990989171"/>
          <c:h val="0.62819255161444065"/>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1"/>
          <c:order val="1"/>
          <c:tx>
            <c:strRef>
              <c:f>'AJAX Data'!$B$2</c:f>
              <c:strCache>
                <c:ptCount val="1"/>
                <c:pt idx="0">
                  <c:v>Average</c:v>
                </c:pt>
              </c:strCache>
            </c:strRef>
          </c:tx>
          <c:dPt>
            <c:idx val="0"/>
            <c:bubble3D val="0"/>
            <c:spPr>
              <a:solidFill>
                <a:srgbClr val="910091"/>
              </a:solidFill>
            </c:spPr>
          </c:dPt>
          <c:dPt>
            <c:idx val="1"/>
            <c:bubble3D val="0"/>
            <c:spPr>
              <a:solidFill>
                <a:srgbClr val="FF0000">
                  <a:lumMod val="75000"/>
                </a:srgbClr>
              </a:solidFill>
            </c:spPr>
          </c:dPt>
          <c:dPt>
            <c:idx val="2"/>
            <c:bubble3D val="0"/>
            <c:spPr>
              <a:solidFill>
                <a:srgbClr val="0071BC"/>
              </a:solidFill>
            </c:spPr>
          </c:dPt>
          <c:dPt>
            <c:idx val="3"/>
            <c:bubble3D val="0"/>
            <c:spPr>
              <a:solidFill>
                <a:srgbClr val="8CC600"/>
              </a:solidFill>
            </c:spPr>
          </c:dPt>
          <c:dPt>
            <c:idx val="4"/>
            <c:bubble3D val="0"/>
            <c:spPr>
              <a:solidFill>
                <a:srgbClr val="00AEEF"/>
              </a:solidFill>
            </c:spPr>
          </c:dPt>
          <c:dPt>
            <c:idx val="5"/>
            <c:bubble3D val="0"/>
            <c:spPr>
              <a:solidFill>
                <a:srgbClr val="8CC600">
                  <a:lumMod val="50000"/>
                </a:srgbClr>
              </a:solidFill>
            </c:spPr>
          </c:dPt>
          <c:dPt>
            <c:idx val="6"/>
            <c:bubble3D val="0"/>
            <c:spPr>
              <a:solidFill>
                <a:srgbClr val="FF8A00">
                  <a:lumMod val="75000"/>
                </a:srgbClr>
              </a:solidFill>
            </c:spPr>
          </c:dPt>
          <c:dPt>
            <c:idx val="7"/>
            <c:bubble3D val="0"/>
            <c:spPr>
              <a:solidFill>
                <a:srgbClr val="910091">
                  <a:lumMod val="75000"/>
                </a:srgbClr>
              </a:solidFill>
            </c:spPr>
          </c:dPt>
          <c:dPt>
            <c:idx val="8"/>
            <c:bubble3D val="0"/>
            <c:spPr>
              <a:solidFill>
                <a:srgbClr val="FF0000">
                  <a:lumMod val="50000"/>
                </a:srgbClr>
              </a:solidFill>
            </c:spPr>
          </c:dPt>
          <c:dPt>
            <c:idx val="9"/>
            <c:bubble3D val="0"/>
            <c:spPr>
              <a:solidFill>
                <a:srgbClr val="FF8A0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ser>
          <c:idx val="0"/>
          <c:order val="0"/>
          <c:tx>
            <c:strRef>
              <c:f>'AJAX Data'!$B$2</c:f>
              <c:strCache>
                <c:ptCount val="1"/>
                <c:pt idx="0">
                  <c:v>Average</c:v>
                </c:pt>
              </c:strCache>
            </c:strRef>
          </c:tx>
          <c:dPt>
            <c:idx val="0"/>
            <c:bubble3D val="0"/>
            <c:spPr>
              <a:solidFill>
                <a:srgbClr val="00B0F0"/>
              </a:solidFill>
            </c:spPr>
          </c:dPt>
          <c:dPt>
            <c:idx val="1"/>
            <c:bubble3D val="0"/>
            <c:spPr>
              <a:solidFill>
                <a:schemeClr val="bg1">
                  <a:lumMod val="50000"/>
                </a:schemeClr>
              </a:solidFill>
            </c:spPr>
          </c:dPt>
          <c:dPt>
            <c:idx val="2"/>
            <c:bubble3D val="0"/>
            <c:spPr>
              <a:solidFill>
                <a:srgbClr val="0000CC"/>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'AJAX Data'!$A$3:$A$12</c:f>
              <c:strCache>
                <c:ptCount val="10"/>
                <c:pt idx="0">
                  <c:v>HTML parsing</c:v>
                </c:pt>
                <c:pt idx="1">
                  <c:v>CSS parser</c:v>
                </c:pt>
                <c:pt idx="2">
                  <c:v>Collections</c:v>
                </c:pt>
                <c:pt idx="3">
                  <c:v>JavaScript</c:v>
                </c:pt>
                <c:pt idx="4">
                  <c:v>Marshalling</c:v>
                </c:pt>
                <c:pt idx="5">
                  <c:v>Native OM</c:v>
                </c:pt>
                <c:pt idx="6">
                  <c:v>Formatting</c:v>
                </c:pt>
                <c:pt idx="7">
                  <c:v>BlockBuild</c:v>
                </c:pt>
                <c:pt idx="8">
                  <c:v>Layout</c:v>
                </c:pt>
                <c:pt idx="9">
                  <c:v>Rendering</c:v>
                </c:pt>
              </c:strCache>
            </c:strRef>
          </c:cat>
          <c:val>
            <c:numRef>
              <c:f>'AJAX Data'!$B$3:$B$12</c:f>
              <c:numCache>
                <c:formatCode>#,##0</c:formatCode>
                <c:ptCount val="10"/>
                <c:pt idx="0">
                  <c:v>6</c:v>
                </c:pt>
                <c:pt idx="1">
                  <c:v>0</c:v>
                </c:pt>
                <c:pt idx="2">
                  <c:v>32</c:v>
                </c:pt>
                <c:pt idx="3">
                  <c:v>309</c:v>
                </c:pt>
                <c:pt idx="4">
                  <c:v>108</c:v>
                </c:pt>
                <c:pt idx="5">
                  <c:v>86</c:v>
                </c:pt>
                <c:pt idx="6">
                  <c:v>182</c:v>
                </c:pt>
                <c:pt idx="7">
                  <c:v>159</c:v>
                </c:pt>
                <c:pt idx="8">
                  <c:v>152</c:v>
                </c:pt>
                <c:pt idx="9">
                  <c:v>461</c:v>
                </c:pt>
              </c:numCache>
            </c:numRef>
          </c:val>
        </c:ser>
        <c:dLbls>
          <c:showLegendKey val="0"/>
          <c:showVal val="0"/>
          <c:showCatName val="0"/>
          <c:showSerName val="0"/>
          <c:showPercent val="0"/>
          <c:showBubbleSize val="0"/>
          <c:showLeaderLines val="1"/>
        </c:dLbls>
        <c:firstSliceAng val="186"/>
      </c:pieChart>
    </c:plotArea>
    <c:legend>
      <c:legendPos val="r"/>
      <c:layout>
        <c:manualLayout>
          <c:xMode val="edge"/>
          <c:yMode val="edge"/>
          <c:x val="0.77147565810602803"/>
          <c:y val="0.15245243696544622"/>
          <c:w val="0.1826929466095219"/>
          <c:h val="0.64687976398435143"/>
        </c:manualLayout>
      </c:layout>
      <c:overlay val="0"/>
      <c:txPr>
        <a:bodyPr/>
        <a:lstStyle/>
        <a:p>
          <a:pPr>
            <a:defRPr sz="1600">
              <a:solidFill>
                <a:srgbClr val="595959">
                  <a:alpha val="99000"/>
                </a:srgbClr>
              </a:solidFill>
              <a:latin typeface="Segoe UI" pitchFamily="34" charset="0"/>
              <a:ea typeface="Segoe UI" pitchFamily="34" charset="0"/>
              <a:cs typeface="Segoe UI" pitchFamily="34" charset="0"/>
            </a:defRPr>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4/10/2012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4/10/2012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25873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34</a:t>
            </a:fld>
            <a:endParaRPr lang="en-US" dirty="0"/>
          </a:p>
        </p:txBody>
      </p:sp>
    </p:spTree>
    <p:extLst>
      <p:ext uri="{BB962C8B-B14F-4D97-AF65-F5344CB8AC3E}">
        <p14:creationId xmlns:p14="http://schemas.microsoft.com/office/powerpoint/2010/main" val="55816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35</a:t>
            </a:fld>
            <a:endParaRPr lang="en-US" dirty="0"/>
          </a:p>
        </p:txBody>
      </p:sp>
    </p:spTree>
    <p:extLst>
      <p:ext uri="{BB962C8B-B14F-4D97-AF65-F5344CB8AC3E}">
        <p14:creationId xmlns:p14="http://schemas.microsoft.com/office/powerpoint/2010/main" val="1735215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36</a:t>
            </a:fld>
            <a:endParaRPr lang="en-US" dirty="0"/>
          </a:p>
        </p:txBody>
      </p:sp>
    </p:spTree>
    <p:extLst>
      <p:ext uri="{BB962C8B-B14F-4D97-AF65-F5344CB8AC3E}">
        <p14:creationId xmlns:p14="http://schemas.microsoft.com/office/powerpoint/2010/main" val="3901967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37</a:t>
            </a:fld>
            <a:endParaRPr lang="en-US" dirty="0"/>
          </a:p>
        </p:txBody>
      </p:sp>
    </p:spTree>
    <p:extLst>
      <p:ext uri="{BB962C8B-B14F-4D97-AF65-F5344CB8AC3E}">
        <p14:creationId xmlns:p14="http://schemas.microsoft.com/office/powerpoint/2010/main" val="48901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38</a:t>
            </a:fld>
            <a:endParaRPr lang="en-US" dirty="0"/>
          </a:p>
        </p:txBody>
      </p:sp>
    </p:spTree>
    <p:extLst>
      <p:ext uri="{BB962C8B-B14F-4D97-AF65-F5344CB8AC3E}">
        <p14:creationId xmlns:p14="http://schemas.microsoft.com/office/powerpoint/2010/main" val="194055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39</a:t>
            </a:fld>
            <a:endParaRPr lang="en-US" dirty="0"/>
          </a:p>
        </p:txBody>
      </p:sp>
    </p:spTree>
    <p:extLst>
      <p:ext uri="{BB962C8B-B14F-4D97-AF65-F5344CB8AC3E}">
        <p14:creationId xmlns:p14="http://schemas.microsoft.com/office/powerpoint/2010/main" val="371887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91334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40</a:t>
            </a:fld>
            <a:endParaRPr lang="en-US" dirty="0"/>
          </a:p>
        </p:txBody>
      </p:sp>
    </p:spTree>
    <p:extLst>
      <p:ext uri="{BB962C8B-B14F-4D97-AF65-F5344CB8AC3E}">
        <p14:creationId xmlns:p14="http://schemas.microsoft.com/office/powerpoint/2010/main" val="1561407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41</a:t>
            </a:fld>
            <a:endParaRPr lang="en-US" dirty="0"/>
          </a:p>
        </p:txBody>
      </p:sp>
    </p:spTree>
    <p:extLst>
      <p:ext uri="{BB962C8B-B14F-4D97-AF65-F5344CB8AC3E}">
        <p14:creationId xmlns:p14="http://schemas.microsoft.com/office/powerpoint/2010/main" val="3765076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44</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45</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46</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47</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48</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49</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50</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20000"/>
              </a:lnSpc>
              <a:spcBef>
                <a:spcPts val="1200"/>
              </a:spcBef>
              <a:spcAft>
                <a:spcPts val="300"/>
              </a:spcAft>
              <a:buClrTx/>
              <a:buSzTx/>
              <a:buFont typeface="Arial" charset="0"/>
              <a:buChar char="•"/>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53</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20000"/>
              </a:lnSpc>
              <a:spcBef>
                <a:spcPts val="1200"/>
              </a:spcBef>
              <a:spcAft>
                <a:spcPts val="30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r>
              <a:rPr lang="en-US" smtClean="0"/>
              <a:t>Windows 7 | Presenter Mode</a:t>
            </a:r>
            <a:endParaRPr lang="en-US" dirty="0"/>
          </a:p>
        </p:txBody>
      </p:sp>
      <p:sp>
        <p:nvSpPr>
          <p:cNvPr id="5" name="Date Placeholder 4"/>
          <p:cNvSpPr>
            <a:spLocks noGrp="1"/>
          </p:cNvSpPr>
          <p:nvPr>
            <p:ph type="dt" idx="11"/>
          </p:nvPr>
        </p:nvSpPr>
        <p:spPr/>
        <p:txBody>
          <a:bodyPr/>
          <a:lstStyle/>
          <a:p>
            <a:fld id="{C5BBB5DE-F9B9-485E-B8CA-57DDC5ABA486}" type="datetime2">
              <a:rPr lang="en-US" smtClean="0"/>
              <a:pPr/>
              <a:t>Tuesday, April 10, 2012</a:t>
            </a:fld>
            <a:endParaRPr lang="en-US" dirty="0"/>
          </a:p>
        </p:txBody>
      </p:sp>
      <p:sp>
        <p:nvSpPr>
          <p:cNvPr id="6" name="Footer Placeholder 5"/>
          <p:cNvSpPr>
            <a:spLocks noGrp="1"/>
          </p:cNvSpPr>
          <p:nvPr>
            <p:ph type="ftr" sz="quarter" idx="12"/>
          </p:nvPr>
        </p:nvSpPr>
        <p:spPr/>
        <p:txBody>
          <a:bodyPr/>
          <a:lstStyle/>
          <a:p>
            <a:r>
              <a:rPr lang="en-US" smtClean="0"/>
              <a:t>Microsoft Confidential</a:t>
            </a:r>
            <a:endParaRPr lang="en-US" dirty="0"/>
          </a:p>
        </p:txBody>
      </p:sp>
      <p:sp>
        <p:nvSpPr>
          <p:cNvPr id="7" name="Slide Number Placeholder 6"/>
          <p:cNvSpPr>
            <a:spLocks noGrp="1"/>
          </p:cNvSpPr>
          <p:nvPr>
            <p:ph type="sldNum" sz="quarter" idx="13"/>
          </p:nvPr>
        </p:nvSpPr>
        <p:spPr/>
        <p:txBody>
          <a:bodyPr/>
          <a:lstStyle/>
          <a:p>
            <a:fld id="{26921066-999A-4F94-8750-23B55137A9B0}" type="slidenum">
              <a:rPr lang="en-US" smtClean="0"/>
              <a:pPr/>
              <a:t>54</a:t>
            </a:fld>
            <a:endParaRPr lang="en-US" dirty="0"/>
          </a:p>
        </p:txBody>
      </p:sp>
    </p:spTree>
    <p:extLst>
      <p:ext uri="{BB962C8B-B14F-4D97-AF65-F5344CB8AC3E}">
        <p14:creationId xmlns:p14="http://schemas.microsoft.com/office/powerpoint/2010/main" val="2204579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a:t>
            </a:r>
            <a:r>
              <a:rPr lang="en-US" baseline="0" dirty="0" smtClean="0"/>
              <a:t> is about reimagining the browser in Windows 8. </a:t>
            </a:r>
            <a:r>
              <a:rPr lang="en-US" sz="900" kern="1200" dirty="0" smtClean="0">
                <a:solidFill>
                  <a:schemeClr val="tx1"/>
                </a:solidFill>
                <a:effectLst/>
                <a:latin typeface="Segoe UI Light" pitchFamily="34" charset="0"/>
                <a:ea typeface="+mn-ea"/>
                <a:cs typeface="+mn-cs"/>
              </a:rPr>
              <a:t>The web is literally edge-to-edge. This experience</a:t>
            </a:r>
            <a:r>
              <a:rPr lang="en-US" sz="900" kern="1200" baseline="0" dirty="0" smtClean="0">
                <a:solidFill>
                  <a:schemeClr val="tx1"/>
                </a:solidFill>
                <a:effectLst/>
                <a:latin typeface="Segoe UI Light" pitchFamily="34" charset="0"/>
                <a:ea typeface="+mn-ea"/>
                <a:cs typeface="+mn-cs"/>
              </a:rPr>
              <a:t> is optimized for touch-based devices - </a:t>
            </a:r>
            <a:r>
              <a:rPr lang="en-US" sz="900" kern="1200" dirty="0" smtClean="0">
                <a:solidFill>
                  <a:schemeClr val="tx1"/>
                </a:solidFill>
                <a:effectLst/>
                <a:latin typeface="Segoe UI Light" pitchFamily="34" charset="0"/>
                <a:ea typeface="+mn-ea"/>
                <a:cs typeface="+mn-cs"/>
              </a:rPr>
              <a:t>browser tabs and navigation controls appear and then quietly get out of the way when you don’t want them anymore.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For</a:t>
            </a:r>
            <a:r>
              <a:rPr lang="en-US" sz="900" kern="1200" baseline="0" dirty="0" smtClean="0">
                <a:solidFill>
                  <a:schemeClr val="tx1"/>
                </a:solidFill>
                <a:effectLst/>
                <a:latin typeface="Segoe UI Light" pitchFamily="34" charset="0"/>
                <a:ea typeface="+mn-ea"/>
                <a:cs typeface="+mn-cs"/>
              </a:rPr>
              <a:t> developers, IE10 presents new opportunities to build richer, more interactive websites while supporting many browsers and platforms: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b="1" kern="1200" dirty="0" smtClean="0">
                <a:solidFill>
                  <a:schemeClr val="tx1"/>
                </a:solidFill>
                <a:effectLst/>
                <a:latin typeface="Segoe UI Light" pitchFamily="34" charset="0"/>
                <a:ea typeface="+mn-ea"/>
                <a:cs typeface="+mn-cs"/>
              </a:rPr>
              <a:t>More standards support</a:t>
            </a:r>
            <a:r>
              <a:rPr lang="en-US" sz="900" b="1" kern="1200" baseline="0" dirty="0" smtClean="0">
                <a:solidFill>
                  <a:schemeClr val="tx1"/>
                </a:solidFill>
                <a:effectLst/>
                <a:latin typeface="Segoe UI Light" pitchFamily="34" charset="0"/>
                <a:ea typeface="+mn-ea"/>
                <a:cs typeface="+mn-cs"/>
              </a:rPr>
              <a:t> </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built with more </a:t>
            </a:r>
            <a:r>
              <a:rPr lang="en-US" sz="900" kern="1200" baseline="0" dirty="0" smtClean="0">
                <a:solidFill>
                  <a:schemeClr val="tx1"/>
                </a:solidFill>
                <a:effectLst/>
                <a:latin typeface="Segoe UI Light" pitchFamily="34" charset="0"/>
                <a:ea typeface="+mn-ea"/>
                <a:cs typeface="+mn-cs"/>
              </a:rPr>
              <a:t>modern web standards </a:t>
            </a:r>
            <a:r>
              <a:rPr lang="en-US" baseline="0" dirty="0" smtClean="0"/>
              <a:t>like HTML5 and CSS3 than ever.   This allows you to write cross-browser code that works </a:t>
            </a:r>
            <a:r>
              <a:rPr lang="en-US" dirty="0" smtClean="0"/>
              <a:t>well in all modern browsers</a:t>
            </a:r>
            <a:r>
              <a:rPr lang="en-US" baseline="0" dirty="0" smtClean="0"/>
              <a:t> and also build metro-style apps. </a:t>
            </a:r>
            <a:r>
              <a:rPr lang="en-US" b="1" baseline="0" dirty="0" smtClean="0"/>
              <a:t>Better developer tools </a:t>
            </a:r>
            <a:r>
              <a:rPr lang="en-US" baseline="0" dirty="0" smtClean="0"/>
              <a:t>–  we know it’s extra work to support the many versions of IE out there.  We’ve built a new set of tools that make it easier to test your site in them and remove old markup that no longer is supported.</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1" baseline="0" dirty="0" smtClean="0"/>
              <a:t>Built for touch in Windows 8 </a:t>
            </a:r>
            <a:r>
              <a:rPr lang="en-US" baseline="0" dirty="0" smtClean="0"/>
              <a:t>– make your touch-friendly site as fast and fluid as native apps.  Use a singular API to support multiple input types across a range of devices. </a:t>
            </a:r>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Windows 8 Product Guide (http://msdn.microsoft.com/en-us/windows/apps/hh852650)</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sz="900" kern="1200" dirty="0" smtClean="0">
              <a:solidFill>
                <a:schemeClr val="tx1"/>
              </a:solidFill>
              <a:effectLst/>
              <a:latin typeface="Segoe UI Light" pitchFamily="34" charset="0"/>
              <a:ea typeface="+mn-ea"/>
              <a:cs typeface="+mn-cs"/>
            </a:endParaRPr>
          </a:p>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Windows 8 includes one HTML5 browsing engine that powers two browsing experiences in</a:t>
            </a:r>
            <a:r>
              <a:rPr lang="en-US" baseline="0" dirty="0" smtClean="0"/>
              <a:t> IE10</a:t>
            </a:r>
            <a:r>
              <a:rPr lang="en-US" dirty="0" smtClean="0"/>
              <a:t> (in a</a:t>
            </a:r>
            <a:r>
              <a:rPr lang="en-US" baseline="0" dirty="0" smtClean="0"/>
              <a:t> touch-friendly, plug-in free metro experience and for the desktop</a:t>
            </a:r>
            <a:r>
              <a:rPr lang="en-US" dirty="0" smtClean="0"/>
              <a:t>).</a:t>
            </a:r>
            <a:r>
              <a:rPr lang="en-US" baseline="0" dirty="0" smtClean="0"/>
              <a:t>  </a:t>
            </a:r>
          </a:p>
          <a:p>
            <a:pPr marL="171450" indent="-171450">
              <a:buFont typeface="Wingdings" pitchFamily="2" charset="2"/>
              <a:buChar char="§"/>
            </a:pPr>
            <a:r>
              <a:rPr lang="en-US" dirty="0" smtClean="0"/>
              <a:t>A common engine is built</a:t>
            </a:r>
            <a:r>
              <a:rPr lang="en-US" baseline="0" dirty="0" smtClean="0"/>
              <a:t> on web standards like HTML5 and CSS3 </a:t>
            </a:r>
            <a:r>
              <a:rPr lang="en-US" dirty="0" smtClean="0"/>
              <a:t>provide</a:t>
            </a:r>
            <a:r>
              <a:rPr lang="en-US" baseline="0" dirty="0" smtClean="0"/>
              <a:t> allow you to write cross-browser code that works </a:t>
            </a:r>
            <a:r>
              <a:rPr lang="en-US" dirty="0" smtClean="0"/>
              <a:t>well in all modern browsers</a:t>
            </a:r>
            <a:r>
              <a:rPr lang="en-US" baseline="0" dirty="0" smtClean="0"/>
              <a:t> and also build metro-style apps</a:t>
            </a:r>
          </a:p>
          <a:p>
            <a:pPr marL="0" indent="0">
              <a:buFont typeface="Wingdings" pitchFamily="2" charset="2"/>
              <a:buNone/>
            </a:pPr>
            <a:endParaRPr lang="en-US"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Web</a:t>
            </a:r>
            <a:r>
              <a:rPr lang="en-US" b="0" baseline="0" dirty="0" smtClean="0"/>
              <a:t> browsing in the Consumer Preview (http://blogs.msdn.com/b/b8/archive/2012/03/13/web-browsing-in-windows-8-consumer-preview-with-ie10.aspx)</a:t>
            </a:r>
            <a:endParaRPr lang="en-US" b="0" dirty="0" smtClean="0"/>
          </a:p>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dirty="0" smtClean="0"/>
          </a:p>
          <a:p>
            <a:pPr marL="171450" indent="-171450">
              <a:buFont typeface="Wingdings" pitchFamily="2" charset="2"/>
              <a:buChar char="§"/>
            </a:pPr>
            <a:r>
              <a:rPr lang="en-US" dirty="0" smtClean="0"/>
              <a:t>IE9</a:t>
            </a:r>
            <a:r>
              <a:rPr lang="en-US" baseline="0" dirty="0" smtClean="0"/>
              <a:t> was a first step towards modern web standards.  Our approach was to build on a stable, site-ready technologies that developers could confidently use including HTML5 Canvas, Video/Audio, SVG, and </a:t>
            </a:r>
            <a:r>
              <a:rPr lang="en-US" baseline="0" dirty="0" err="1" smtClean="0"/>
              <a:t>Geolocation</a:t>
            </a:r>
            <a:r>
              <a:rPr lang="en-US" baseline="0" dirty="0" smtClean="0"/>
              <a:t>.</a:t>
            </a:r>
            <a:endParaRPr lang="en-US" baseline="0" dirty="0"/>
          </a:p>
          <a:p>
            <a:pPr marL="171450" indent="-171450">
              <a:buFont typeface="Wingdings" pitchFamily="2" charset="2"/>
              <a:buChar char="§"/>
            </a:pPr>
            <a:r>
              <a:rPr lang="en-US" baseline="0" dirty="0" smtClean="0"/>
              <a:t>IE9 also introduced the concept of a faster browser through hardware acceleration.  It’s the idea that a browser can take full advantage of modern PC hardware (like a graphics card or GPU) to deliver web performance that is a good as native apps in Windows.  Developers needs only write their sites with web standards to take advantage of it.</a:t>
            </a:r>
          </a:p>
          <a:p>
            <a:pPr marL="171450" indent="-171450">
              <a:buFont typeface="Wingdings" pitchFamily="2" charset="2"/>
              <a:buChar cha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Links: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Site-ready</a:t>
            </a:r>
            <a:r>
              <a:rPr lang="en-US" b="0" baseline="0" dirty="0" smtClean="0"/>
              <a:t> web standards (http://blogs.msdn.com/b/ie/archive/2011/06/29/site-ready-html5-second-ie10-platform-preview-available-for-developers.aspx)</a:t>
            </a:r>
            <a:endParaRPr lang="en-US" b="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0" dirty="0" smtClean="0"/>
              <a:t>Hardware</a:t>
            </a:r>
            <a:r>
              <a:rPr lang="en-US" b="0" baseline="0" dirty="0" smtClean="0"/>
              <a:t> acceleration (http://blogs.msdn.com/b/ie/archive/2011/04/26/understanding-differences-in-hardware-acceleration-through-paintball.aspx)</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0" dirty="0" smtClean="0"/>
          </a:p>
          <a:p>
            <a:pPr marL="171450" indent="-171450">
              <a:buFont typeface="Wingdings" pitchFamily="2" charset="2"/>
              <a:buChar cha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is the next step in hardware</a:t>
            </a:r>
            <a:r>
              <a:rPr lang="en-US" baseline="0" dirty="0" smtClean="0"/>
              <a:t>-accelerated standards with 33 new standards supported (about 220% more than IE9).  </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It’s easier to design your site layout including </a:t>
            </a:r>
            <a:r>
              <a:rPr lang="en-US" baseline="0" dirty="0" err="1" smtClean="0"/>
              <a:t>flexbox</a:t>
            </a:r>
            <a:r>
              <a:rPr lang="en-US" baseline="0" dirty="0" smtClean="0"/>
              <a:t>, grid, </a:t>
            </a:r>
            <a:r>
              <a:rPr lang="en-US" baseline="0" dirty="0" err="1" smtClean="0"/>
              <a:t>animzations</a:t>
            </a:r>
            <a:r>
              <a:rPr lang="en-US" baseline="0" dirty="0" smtClean="0"/>
              <a:t>, and transitions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Drag and drop, forms, and </a:t>
            </a:r>
            <a:r>
              <a:rPr lang="en-US" baseline="0" dirty="0" err="1" smtClean="0"/>
              <a:t>FileAPI</a:t>
            </a:r>
            <a:r>
              <a:rPr lang="en-US" baseline="0" dirty="0" smtClean="0"/>
              <a:t> make the web feel more like native applications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Sandbox, </a:t>
            </a:r>
            <a:r>
              <a:rPr lang="en-US" baseline="0" dirty="0" err="1" smtClean="0"/>
              <a:t>IndexedDB</a:t>
            </a:r>
            <a:r>
              <a:rPr lang="en-US" baseline="0" dirty="0" smtClean="0"/>
              <a:t> and a new set of Performance APIs help you build faster, more secure sites with large data sets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Changes between IE9 to IE10 also demonstrate how standards-based technologies evolve: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err="1" smtClean="0"/>
              <a:t>WebSockets</a:t>
            </a:r>
            <a:r>
              <a:rPr lang="en-US" baseline="0" dirty="0" smtClean="0"/>
              <a:t> is a great example of this, which </a:t>
            </a:r>
            <a:r>
              <a:rPr lang="en-US" dirty="0" smtClean="0"/>
              <a:t>delivers real-time notifications and updates in the browser</a:t>
            </a:r>
            <a:r>
              <a:rPr lang="en-US" baseline="0" dirty="0" smtClean="0"/>
              <a:t>.  The spec has made significant progress in the past months in working groups like the W3C.  Microsoft tests and vets specs like </a:t>
            </a:r>
            <a:r>
              <a:rPr lang="en-US" baseline="0" dirty="0" err="1" smtClean="0"/>
              <a:t>WebSockets</a:t>
            </a:r>
            <a:r>
              <a:rPr lang="en-US" baseline="0" dirty="0" smtClean="0"/>
              <a:t> in our HTML5 Labs and has contributed over 456 new test cases since IE9 launch. In this case, </a:t>
            </a:r>
            <a:r>
              <a:rPr lang="en-US" baseline="0" dirty="0" err="1" smtClean="0"/>
              <a:t>WebSockets</a:t>
            </a:r>
            <a:r>
              <a:rPr lang="en-US" baseline="0" dirty="0" smtClean="0"/>
              <a:t> was stabilized and recommended to the Internet Engineering Steering Group for final approval.  It was included into IE10 through our platform previews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List of IE10 supported standards (http://msdn.microsoft.com/en-us/library/ie/hh673549(v=vs.85).aspx)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Site-ready web sockets (http://blogs.msdn.com/b/ie/archive/2011/09/15/site-ready-websockets.aspx)</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HTML5 Labs (http://html5labs.interoperabilitybridges.com/)</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 Testing Center (http://samples.msdn.microsoft.com/ietestcenter/)</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1911884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lvl="0" indent="-34077">
              <a:buFont typeface="Wingdings" pitchFamily="2" charset="2"/>
              <a:buNone/>
            </a:pPr>
            <a:r>
              <a:rPr lang="en-US" b="1" dirty="0" smtClean="0"/>
              <a:t>Talking track:</a:t>
            </a:r>
          </a:p>
          <a:p>
            <a:pPr marL="350354" lvl="1" indent="-171450">
              <a:buFont typeface="Wingdings" pitchFamily="2" charset="2"/>
              <a:buChar char="§"/>
            </a:pPr>
            <a:r>
              <a:rPr lang="en-US" dirty="0" smtClean="0"/>
              <a:t>We</a:t>
            </a:r>
            <a:r>
              <a:rPr lang="en-US" baseline="0" dirty="0" smtClean="0"/>
              <a:t> know d</a:t>
            </a:r>
            <a:r>
              <a:rPr lang="en-US" dirty="0" smtClean="0"/>
              <a:t>evelopers</a:t>
            </a:r>
            <a:r>
              <a:rPr lang="en-US" baseline="0" dirty="0" smtClean="0"/>
              <a:t> want to write one markup that works reliably in all modern browsers.  This frees more time to create amazing sites and takes less time supporting older browsers.</a:t>
            </a:r>
          </a:p>
          <a:p>
            <a:pPr marL="350354" lvl="1" indent="-171450">
              <a:buFont typeface="Wingdings" pitchFamily="2" charset="2"/>
              <a:buChar char="§"/>
            </a:pPr>
            <a:r>
              <a:rPr lang="en-US" baseline="0" dirty="0" smtClean="0"/>
              <a:t>It’s a 3 step process:</a:t>
            </a:r>
          </a:p>
          <a:p>
            <a:pPr marL="522593" lvl="2" indent="-228600">
              <a:buFont typeface="+mj-lt"/>
              <a:buAutoNum type="arabicPeriod"/>
            </a:pPr>
            <a:r>
              <a:rPr lang="en-US" baseline="0" dirty="0" smtClean="0"/>
              <a:t>You want to be as explicit as possible in telling a browsers to expect standards-based markup.  Start by declaring &lt;!DOCTYPE html&gt;.</a:t>
            </a:r>
            <a:r>
              <a:rPr lang="en-US" baseline="0" dirty="0"/>
              <a:t> </a:t>
            </a:r>
            <a:r>
              <a:rPr lang="en-US" baseline="0" dirty="0" smtClean="0"/>
              <a:t> This forces the site to enter IE10 / 9 Standards mode and helps you resolve common problems that prevent it like conditional comments or user agent sniffing of older </a:t>
            </a:r>
            <a:r>
              <a:rPr lang="en-US" baseline="0" dirty="0" err="1" smtClean="0"/>
              <a:t>browers</a:t>
            </a:r>
            <a:r>
              <a:rPr lang="en-US" baseline="0" dirty="0" smtClean="0"/>
              <a:t>.</a:t>
            </a:r>
          </a:p>
          <a:p>
            <a:pPr marL="522593" lvl="2" indent="-228600">
              <a:buFont typeface="+mj-lt"/>
              <a:buAutoNum type="arabicPeriod"/>
            </a:pPr>
            <a:r>
              <a:rPr lang="en-US" baseline="0" dirty="0" smtClean="0"/>
              <a:t>You want your primary experience to be with modern web standards.  Fallback to old versions of IE.  To get rid of old markup (and off the IE Compatibility View list), run Compat Inspector, a JS library tool that automatically detects it and tells you how to fix it.</a:t>
            </a:r>
          </a:p>
          <a:p>
            <a:pPr marL="522593" lvl="2" indent="-228600">
              <a:buFont typeface="+mj-lt"/>
              <a:buAutoNum type="arabicPeriod"/>
            </a:pPr>
            <a:r>
              <a:rPr lang="en-US" baseline="0" dirty="0" smtClean="0"/>
              <a:t>Since browsers change regularly, implement feature detection to ensure your users always have a consistent experience.  Use a tool like Modernizr.</a:t>
            </a:r>
          </a:p>
          <a:p>
            <a:pPr marL="0" lvl="0" indent="-34077">
              <a:buFont typeface="+mj-lt"/>
              <a:buNone/>
            </a:pPr>
            <a:endParaRPr lang="en-US" baseline="0" dirty="0" smtClean="0"/>
          </a:p>
          <a:p>
            <a:pPr marL="0" lvl="0" indent="-34077">
              <a:buFont typeface="+mj-lt"/>
              <a:buNone/>
            </a:pPr>
            <a:r>
              <a:rPr lang="en-US" b="1" baseline="0" dirty="0" smtClean="0"/>
              <a:t>Links:</a:t>
            </a:r>
          </a:p>
          <a:p>
            <a:pPr marL="350354" lvl="1" indent="-171450">
              <a:buFont typeface="Wingdings" pitchFamily="2" charset="2"/>
              <a:buChar char="§"/>
            </a:pPr>
            <a:r>
              <a:rPr lang="en-US" baseline="0" dirty="0" smtClean="0"/>
              <a:t>Update your docmode for web standards (http://blog.reybango.com/2012/01/09/fix-common-ie-problems-update-your-docmode-for-web-standards/)</a:t>
            </a:r>
          </a:p>
          <a:p>
            <a:pPr marL="350354" lvl="1" indent="-171450">
              <a:buFont typeface="Wingdings" pitchFamily="2" charset="2"/>
              <a:buChar char="§"/>
            </a:pPr>
            <a:r>
              <a:rPr lang="en-US" baseline="0" dirty="0" smtClean="0"/>
              <a:t>Compat Inspector (http://ie.microsoft.com/testdrive/HTML5/CompatInspector/) </a:t>
            </a:r>
          </a:p>
          <a:p>
            <a:pPr marL="350354" lvl="1" indent="-171450">
              <a:buFont typeface="Wingdings" pitchFamily="2" charset="2"/>
              <a:buChar char="§"/>
            </a:pPr>
            <a:r>
              <a:rPr lang="en-US" baseline="0" dirty="0" smtClean="0"/>
              <a:t>Modernizr (http://www.modernizr.com)</a:t>
            </a:r>
          </a:p>
        </p:txBody>
      </p:sp>
      <p:sp>
        <p:nvSpPr>
          <p:cNvPr id="4" name="Slide Number Placeholder 3"/>
          <p:cNvSpPr>
            <a:spLocks noGrp="1"/>
          </p:cNvSpPr>
          <p:nvPr>
            <p:ph type="sldNum" sz="quarter" idx="10"/>
          </p:nvPr>
        </p:nvSpPr>
        <p:spPr/>
        <p:txBody>
          <a:bodyPr/>
          <a:lstStyle/>
          <a:p>
            <a:fld id="{98AD2D41-6AD6-47B1-9D4A-CD3079264A27}"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984430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One of the biggest pain points for developers is supporting old versions of IE which are not based on modern web standards.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There are two things we need to do to move the web forward: </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Update people’s browsers.  Microsoft began implementing automatic updates for IE6/7/8 last October for those that opt-in.</a:t>
            </a:r>
          </a:p>
          <a:p>
            <a:pPr marL="441581" marR="0" lvl="1" indent="-228600" algn="l" defTabSz="914363" rtl="0" eaLnBrk="1" fontAlgn="auto" latinLnBrk="0" hangingPunct="1">
              <a:lnSpc>
                <a:spcPct val="90000"/>
              </a:lnSpc>
              <a:spcBef>
                <a:spcPts val="0"/>
              </a:spcBef>
              <a:spcAft>
                <a:spcPts val="333"/>
              </a:spcAft>
              <a:buClrTx/>
              <a:buSzTx/>
              <a:buFont typeface="+mj-lt"/>
              <a:buAutoNum type="arabicPeriod"/>
              <a:tabLst/>
              <a:defRPr/>
            </a:pPr>
            <a:r>
              <a:rPr lang="en-US" baseline="0" dirty="0" smtClean="0"/>
              <a:t>Help developers get rid of old markup to emit standards-based markup.  To bridge this change, IE created the Compatibility View list.  This helps ensure users have a minimally good experience if it’s serving old markup.  When sites are ready, it’s a simple switch to IE Standards Mode.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Compat Inspect is a JS library that can be added when you test your site.  It’s the quickest way to get rid of this old markup and get to cross-browser coding.</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On easy way to do this is by adding it to your Fiddler Script to adjust inject it onto pages you visit.</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Auto-Updates (http://windowsteamblog.com/ie/b/ie/archive/2011/12/15/ie-to-start-automatic-upgrades-across-windows-xp-windows-vista-and-windows-7.aspx)</a:t>
            </a:r>
          </a:p>
          <a:p>
            <a:pPr marL="350354" lvl="1" indent="-171450">
              <a:buFont typeface="Wingdings" pitchFamily="2" charset="2"/>
              <a:buChar char="§"/>
            </a:pPr>
            <a:r>
              <a:rPr lang="en-US" baseline="0" dirty="0" smtClean="0"/>
              <a:t>Compat Inspector (http://blogs.msdn.com/b/ie/archive/2012/01/20/ie10-compat-inspector.aspx)</a:t>
            </a:r>
          </a:p>
          <a:p>
            <a:pPr marL="350354" lvl="1" indent="-171450">
              <a:buFont typeface="Wingdings" pitchFamily="2" charset="2"/>
              <a:buChar char="§"/>
            </a:pPr>
            <a:r>
              <a:rPr lang="en-US" baseline="0" dirty="0" smtClean="0"/>
              <a:t>Fiddler (http://www.fiddler2.com/fiddler2/)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B0EC535-9146-4DA7-BCDF-0FE8D1B24FF5}" type="datetime1">
              <a:rPr lang="en-US" smtClean="0"/>
              <a:t>4/10/2012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68</a:t>
            </a:fld>
            <a:endParaRPr lang="en-US" dirty="0"/>
          </a:p>
        </p:txBody>
      </p:sp>
    </p:spTree>
    <p:extLst>
      <p:ext uri="{BB962C8B-B14F-4D97-AF65-F5344CB8AC3E}">
        <p14:creationId xmlns:p14="http://schemas.microsoft.com/office/powerpoint/2010/main" val="1559310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116622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haven’t tried the F12 Developer tools in IE10 or 9, maybe it’s time to take a second look.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Since launching them in IE8, the suite has evolved into a powerful set client-side, cross-browser debugging tools.  IE9 added real-time performance monitoring and one-click inspection of your HTML and CSS elements.  You can also change between standards-based and older rendering engines which makes it easier to support older versions of IE.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builds on the work in IE9 with a new File Picker that allows you to organize and debug a large number of scripts.  In debugging mode, the tools can break on caught exceptions which makes it easier for you to test.</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most important takeaway is to check to make sure your site is rendering in Standards Mode.  You can see this in the top navigation of the F12 Developer Tools &lt;here&gt;.  For example, if you currently see “Quirks” or “Emulate IE8” it means IE10 thinks you’re emitting older markup or that it’s on the Compatibility View (CV) list.  Update your docmode and run Compat Inspector to fix this.</a:t>
            </a:r>
          </a:p>
          <a:p>
            <a:pPr marL="212981" marR="0" lvl="1"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How to use F12 Developer Tools (http://msdn.microsoft.com/en-us/library/IE/gg589507(v=vs.85).aspx)</a:t>
            </a:r>
            <a:endParaRPr lang="en-US" dirty="0" smtClean="0"/>
          </a:p>
          <a:p>
            <a:pPr marL="350354" lvl="1" indent="-171450">
              <a:buFont typeface="Wingdings" pitchFamily="2" charset="2"/>
              <a:buChar char="§"/>
            </a:pPr>
            <a:r>
              <a:rPr lang="en-US" baseline="0" dirty="0" smtClean="0"/>
              <a:t>Hacking with F12 Developer Tools (http://channel9.msdn.com/events/mix/mix11/HTM18)</a:t>
            </a:r>
          </a:p>
          <a:p>
            <a:pPr marL="350354" lvl="1" indent="-171450">
              <a:buFont typeface="Wingdings" pitchFamily="2" charset="2"/>
              <a:buChar char="§"/>
            </a:pPr>
            <a:r>
              <a:rPr lang="en-US" baseline="0" dirty="0" smtClean="0"/>
              <a:t>Debug Faster with F12 Developer Tools (http://www.sitepoint.com/debug-faster-with-f12-developer-tools-in-internet-explorer-9/#fbid=i0K0y7FaJgq)</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6D740B-7915-419A-84AF-847D8731279E}" type="datetime1">
              <a:rPr lang="en-US" smtClean="0"/>
              <a:t>4/10/2012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69</a:t>
            </a:fld>
            <a:endParaRPr lang="en-US" dirty="0"/>
          </a:p>
        </p:txBody>
      </p:sp>
    </p:spTree>
    <p:extLst>
      <p:ext uri="{BB962C8B-B14F-4D97-AF65-F5344CB8AC3E}">
        <p14:creationId xmlns:p14="http://schemas.microsoft.com/office/powerpoint/2010/main" val="2165425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mj-lt"/>
              <a:buNone/>
            </a:pPr>
            <a:r>
              <a:rPr lang="en-US" b="1" baseline="0" dirty="0" smtClean="0"/>
              <a:t>Great demos for cross-browser coding:</a:t>
            </a:r>
          </a:p>
          <a:p>
            <a:pPr marL="228600" indent="-228600">
              <a:buFont typeface="Wingdings" pitchFamily="2" charset="2"/>
              <a:buChar char="§"/>
            </a:pPr>
            <a:r>
              <a:rPr lang="en-US" baseline="0" dirty="0" smtClean="0"/>
              <a:t>Show how-to declare a well-formed docmode using F12 developer tool to show IE10 / 9 Standards Mode (http://blog.reybango.com/2012/01/09/fix-common-ie-problems-update-your-docmode-for-web-standards/)</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how-to run Compat Inspector with </a:t>
            </a:r>
            <a:r>
              <a:rPr lang="en-US" baseline="0" dirty="0" err="1" smtClean="0"/>
              <a:t>Fiddlr</a:t>
            </a:r>
            <a:r>
              <a:rPr lang="en-US" baseline="0" dirty="0" smtClean="0"/>
              <a:t> (http://blogs.msdn.com/b/ie/archive/2012/01/20/ie10-compat-inspector.aspx)</a:t>
            </a:r>
          </a:p>
          <a:p>
            <a:pPr marL="228600" indent="-228600">
              <a:buFont typeface="Wingdings" pitchFamily="2" charset="2"/>
              <a:buChar char="§"/>
            </a:pPr>
            <a:r>
              <a:rPr lang="en-US" baseline="0" dirty="0" smtClean="0"/>
              <a:t>Hands-On CSS Platform (http://ie.microsoft.com/testdrive/Graphics/hands-on-css3/)</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Walkthrough F12 Developer Tools like this (http://channel9.msdn.com/events/mix/mix11/HTM18)</a:t>
            </a:r>
          </a:p>
          <a:p>
            <a:pPr marL="228600" marR="0" lvl="1" indent="-22860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Technology-specific @ IETestDrive (http://ie.microsoft.com/testdrive/)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4/10/2012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70</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115946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The touch-first UI in IE10 is designed for your users to easily navigate within your site and between sites.  This “new language of touch” is common across Windows 8 metro apps and sites in IE10.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In-browser navigation appears when you gesture and gets out of the way when you don’t need it.  There are many ways to navigate between pages: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Back, Forward, Refresh buttons in the navigation bar</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Swipe on the left or right side of the page to switch between sites (and apps)</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list of recent or pinned sites pops down to explore</a:t>
            </a:r>
          </a:p>
          <a:p>
            <a:pPr marL="384431" marR="0" lvl="1"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pop-up keyboard with auto-complete and search</a:t>
            </a:r>
          </a:p>
          <a:p>
            <a:pPr marL="171450" marR="0" lvl="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sz="900" kern="1200" dirty="0" smtClean="0">
                <a:solidFill>
                  <a:schemeClr val="tx1"/>
                </a:solidFill>
                <a:effectLst/>
                <a:latin typeface="Segoe UI Light" pitchFamily="34" charset="0"/>
                <a:ea typeface="+mn-ea"/>
                <a:cs typeface="+mn-cs"/>
              </a:rPr>
              <a:t>You make</a:t>
            </a:r>
            <a:r>
              <a:rPr lang="en-US" sz="900" kern="1200" baseline="0" dirty="0" smtClean="0">
                <a:solidFill>
                  <a:schemeClr val="tx1"/>
                </a:solidFill>
                <a:effectLst/>
                <a:latin typeface="Segoe UI Light" pitchFamily="34" charset="0"/>
                <a:ea typeface="+mn-ea"/>
                <a:cs typeface="+mn-cs"/>
              </a:rPr>
              <a:t> your site touch-friendly, use the </a:t>
            </a:r>
            <a:r>
              <a:rPr lang="en-US" sz="900" kern="1200" baseline="0" dirty="0" err="1" smtClean="0">
                <a:solidFill>
                  <a:schemeClr val="tx1"/>
                </a:solidFill>
                <a:effectLst/>
                <a:latin typeface="Segoe UI Light" pitchFamily="34" charset="0"/>
                <a:ea typeface="+mn-ea"/>
                <a:cs typeface="+mn-cs"/>
              </a:rPr>
              <a:t>MSPointersAPI</a:t>
            </a:r>
            <a:r>
              <a:rPr lang="en-US" sz="900" kern="1200" baseline="0" dirty="0" smtClean="0">
                <a:solidFill>
                  <a:schemeClr val="tx1"/>
                </a:solidFill>
                <a:effectLst/>
                <a:latin typeface="Segoe UI Light" pitchFamily="34" charset="0"/>
                <a:ea typeface="+mn-ea"/>
                <a:cs typeface="+mn-cs"/>
              </a:rPr>
              <a:t> to support multiple forms of input (like mouse, gesture, pen).  This allows you to support many devices including desktops, laptops, and tablets in one step.  Since many of you also support </a:t>
            </a:r>
            <a:r>
              <a:rPr lang="en-US" sz="900" kern="1200" baseline="0" dirty="0" err="1" smtClean="0">
                <a:solidFill>
                  <a:schemeClr val="tx1"/>
                </a:solidFill>
                <a:effectLst/>
                <a:latin typeface="Segoe UI Light" pitchFamily="34" charset="0"/>
                <a:ea typeface="+mn-ea"/>
                <a:cs typeface="+mn-cs"/>
              </a:rPr>
              <a:t>iPad</a:t>
            </a:r>
            <a:r>
              <a:rPr lang="en-US" sz="900" kern="1200" baseline="0" dirty="0" smtClean="0">
                <a:solidFill>
                  <a:schemeClr val="tx1"/>
                </a:solidFill>
                <a:effectLst/>
                <a:latin typeface="Segoe UI Light" pitchFamily="34" charset="0"/>
                <a:ea typeface="+mn-ea"/>
                <a:cs typeface="+mn-cs"/>
              </a:rPr>
              <a:t> touch, we’ve created a case study that can help you easily convert it to work in the many touch-enabled browsers.  Search for “how-to convert my </a:t>
            </a:r>
            <a:r>
              <a:rPr lang="en-US" sz="900" kern="1200" baseline="0" dirty="0" err="1" smtClean="0">
                <a:solidFill>
                  <a:schemeClr val="tx1"/>
                </a:solidFill>
                <a:effectLst/>
                <a:latin typeface="Segoe UI Light" pitchFamily="34" charset="0"/>
                <a:ea typeface="+mn-ea"/>
                <a:cs typeface="+mn-cs"/>
              </a:rPr>
              <a:t>iOS</a:t>
            </a:r>
            <a:r>
              <a:rPr lang="en-US" sz="900" kern="1200" baseline="0" dirty="0" smtClean="0">
                <a:solidFill>
                  <a:schemeClr val="tx1"/>
                </a:solidFill>
                <a:effectLst/>
                <a:latin typeface="Segoe UI Light" pitchFamily="34" charset="0"/>
                <a:ea typeface="+mn-ea"/>
                <a:cs typeface="+mn-cs"/>
              </a:rPr>
              <a:t> touch experience to IE10 metro.”</a:t>
            </a: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Touch Input for IE10 and Metro style Apps (http://blogs.msdn.com/b/ie/archive/2011/09/20/touch-input-for-ie10-and-metro-style-apps.aspx)</a:t>
            </a:r>
          </a:p>
          <a:p>
            <a:pPr marL="350354" lvl="1" indent="-171450">
              <a:buFont typeface="Wingdings" pitchFamily="2" charset="2"/>
              <a:buChar char="§"/>
            </a:pPr>
            <a:r>
              <a:rPr lang="en-US" baseline="0" dirty="0" smtClean="0"/>
              <a:t>How to convert my </a:t>
            </a:r>
            <a:r>
              <a:rPr lang="en-US" baseline="0" dirty="0" err="1" smtClean="0"/>
              <a:t>iOS</a:t>
            </a:r>
            <a:r>
              <a:rPr lang="en-US" baseline="0" dirty="0" smtClean="0"/>
              <a:t> touch experience to IE10 metro (TBD)</a:t>
            </a:r>
          </a:p>
          <a:p>
            <a:pPr marL="350354" lvl="1" indent="-171450">
              <a:buFont typeface="Wingdings" pitchFamily="2" charset="2"/>
              <a:buChar char="§"/>
            </a:pPr>
            <a:r>
              <a:rPr lang="en-US" baseline="0" dirty="0" smtClean="0"/>
              <a:t>Touch Effects (http://ie.microsoft.com/testdrive/Graphics/TouchEffects/)</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988D00E-95EC-4B2E-9CC9-B863326B5E50}" type="datetime1">
              <a:rPr lang="en-US" smtClean="0"/>
              <a:t>4/10/2012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72</a:t>
            </a:fld>
            <a:endParaRPr lang="en-US" dirty="0"/>
          </a:p>
        </p:txBody>
      </p:sp>
    </p:spTree>
    <p:extLst>
      <p:ext uri="{BB962C8B-B14F-4D97-AF65-F5344CB8AC3E}">
        <p14:creationId xmlns:p14="http://schemas.microsoft.com/office/powerpoint/2010/main" val="24246087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IE10 in the metro style experience is plug-in free. Almost all phones and tablet-based devices are already plug-in free and many sites have</a:t>
            </a:r>
            <a:r>
              <a:rPr lang="en-US" baseline="0" dirty="0" smtClean="0"/>
              <a:t> created a browsing experience for them</a:t>
            </a:r>
            <a:r>
              <a:rPr lang="en-US" dirty="0" smtClean="0"/>
              <a:t>.  Going</a:t>
            </a:r>
            <a:r>
              <a:rPr lang="en-US" baseline="0" dirty="0" smtClean="0"/>
              <a:t> plug-in free offers many benefits for your users including faster load-times and a more secure browsing experience.  For developers, they make it easier to provide a consistent experience across many browsers.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You should decide whether going plug-in free makes sense for your business goals and site.  Some scenarios in rich media like video streaming and DRM are supported by plug-ins and still evolving in HTML5.</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A best practice is to use feature detection to serve an HTML5 video experience and fallback to Flash gracefully.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If you site requires plug-ins and must continue to, you can implement a meta-tag that prompts the user to switch to Internet Explorer for the desktop.</a:t>
            </a:r>
            <a:endParaRPr lang="en-US" dirty="0" smtClean="0"/>
          </a:p>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Browsing without Plug-Ins (http://blogs.msdn.com/b/ie/archive/2011/08/31/browsing-without-plug-ins.aspx)</a:t>
            </a:r>
          </a:p>
          <a:p>
            <a:pPr marL="350354" lvl="1" indent="-171450">
              <a:buFont typeface="Wingdings" pitchFamily="2" charset="2"/>
              <a:buChar char="§"/>
            </a:pPr>
            <a:r>
              <a:rPr lang="en-US" baseline="0" dirty="0" smtClean="0"/>
              <a:t>Meta-tag switch to Internet Explorer for the desktop (http://blogs.msdn.com/b/ie/archive/2012/01/31/web-sites-and-a-plug-in-free-web.aspx)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A6E752-5CB1-4BAB-866B-DCB1B31CBC96}" type="datetime1">
              <a:rPr lang="en-US" smtClean="0"/>
              <a:t>4/10/2012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73</a:t>
            </a:fld>
            <a:endParaRPr lang="en-US" dirty="0"/>
          </a:p>
        </p:txBody>
      </p:sp>
    </p:spTree>
    <p:extLst>
      <p:ext uri="{BB962C8B-B14F-4D97-AF65-F5344CB8AC3E}">
        <p14:creationId xmlns:p14="http://schemas.microsoft.com/office/powerpoint/2010/main" val="12802124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IE9</a:t>
            </a:r>
            <a:r>
              <a:rPr lang="en-US" baseline="0" dirty="0" smtClean="0"/>
              <a:t> introduced the idea that sites can feel more like native applications in Windows 7.  This began with the idea that sites can have their logo right on the taskbar.  Many top sites like Huffington Post, </a:t>
            </a:r>
            <a:r>
              <a:rPr lang="en-US" baseline="0" dirty="0" err="1" smtClean="0"/>
              <a:t>Flixster</a:t>
            </a:r>
            <a:r>
              <a:rPr lang="en-US" baseline="0" dirty="0" smtClean="0"/>
              <a:t>, and Gilt got an average of 50% more engagement (like time of site, page depth, repeat visits) when users pin their site.  We created tools on BuildMyPinnedSite.com to help make this easier for developers to code this in a few minutes.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IE10 is pinning evolved for Windows 8.  Now your sites sits right with native and metro-style apps on the Windows 8 Start Screen.  The favicons and </a:t>
            </a:r>
            <a:r>
              <a:rPr lang="en-US" baseline="0" dirty="0" err="1" smtClean="0"/>
              <a:t>jumplists</a:t>
            </a:r>
            <a:r>
              <a:rPr lang="en-US" baseline="0" dirty="0" smtClean="0"/>
              <a:t> you created for IE9 light-up on IE10 too.  You can use outside-of-browser notifications to catch your user’s attention even when the site is not open or active.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Most importantly, pinning is easily discovered in the metro browser at one-click.  You not longer need to prompt your users to drag an icon or site tab to pin.</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Web browsing in Windows 8 (http://blogs.msdn.com/b/b8/archive/2012/03/13/web-browsing-in-windows-8-consumer-preview-with-ie10.aspx)</a:t>
            </a:r>
          </a:p>
          <a:p>
            <a:pPr marL="350354" lvl="1" indent="-171450">
              <a:buFont typeface="Wingdings" pitchFamily="2" charset="2"/>
              <a:buChar char="§"/>
            </a:pPr>
            <a:r>
              <a:rPr lang="en-US" baseline="0" dirty="0" smtClean="0"/>
              <a:t>IE10 pinning in Windows 8 test drive (http://ie.microsoft.com/testdrive/Browser/SitePinningInWin8/)</a:t>
            </a:r>
          </a:p>
          <a:p>
            <a:pPr marL="350354" lvl="1" indent="-171450">
              <a:buFont typeface="Wingdings" pitchFamily="2" charset="2"/>
              <a:buChar char="§"/>
            </a:pPr>
            <a:r>
              <a:rPr lang="en-US" baseline="0" dirty="0" err="1" smtClean="0"/>
              <a:t>BuildMyPinnedSite</a:t>
            </a:r>
            <a:r>
              <a:rPr lang="en-US" baseline="0" dirty="0" smtClean="0"/>
              <a:t> (http://www.buildmypinnedsite.com)</a:t>
            </a:r>
          </a:p>
          <a:p>
            <a:pPr marL="350354" lvl="1" indent="-171450">
              <a:buFont typeface="Wingdings" pitchFamily="2" charset="2"/>
              <a:buChar char="§"/>
            </a:pPr>
            <a:endParaRPr lang="en-US" baseline="0" dirty="0" smtClean="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FD736D-534D-4071-B5D8-582FE076DB14}" type="datetime1">
              <a:rPr lang="en-US" smtClean="0"/>
              <a:t>4/10/2012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74</a:t>
            </a:fld>
            <a:endParaRPr lang="en-US" dirty="0"/>
          </a:p>
        </p:txBody>
      </p:sp>
    </p:spTree>
    <p:extLst>
      <p:ext uri="{BB962C8B-B14F-4D97-AF65-F5344CB8AC3E}">
        <p14:creationId xmlns:p14="http://schemas.microsoft.com/office/powerpoint/2010/main" val="2784070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dirty="0" smtClean="0"/>
              <a:t>Talking</a:t>
            </a:r>
            <a:r>
              <a:rPr lang="en-US" b="1" baseline="0" dirty="0" smtClean="0"/>
              <a:t> Track:</a:t>
            </a:r>
            <a:endParaRPr lang="en-US" b="1" dirty="0" smtClean="0"/>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dirty="0" smtClean="0"/>
              <a:t>Finally,</a:t>
            </a:r>
            <a:r>
              <a:rPr lang="en-US" baseline="0" dirty="0" smtClean="0"/>
              <a:t> IE10 allows your users to easily get the metro app you’ve built for Windows 8. You can link the two with a couple lines of code, prompting the user to go to the marketplace and try or buy.  You can also easily switch between the app and site.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Sites make money in different ways than apps like subscriptions, ads, and secure purchases.  This offers a “no compromise” opportunity for users to interact with either experience according to your business goals.</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endParaRPr lang="en-US" baseline="0" dirty="0" smtClean="0"/>
          </a:p>
          <a:p>
            <a:pPr marL="0" marR="0" lvl="0" indent="0" algn="l" defTabSz="914363" rtl="0" eaLnBrk="1" fontAlgn="auto" latinLnBrk="0" hangingPunct="1">
              <a:lnSpc>
                <a:spcPct val="90000"/>
              </a:lnSpc>
              <a:spcBef>
                <a:spcPts val="0"/>
              </a:spcBef>
              <a:spcAft>
                <a:spcPts val="333"/>
              </a:spcAft>
              <a:buClrTx/>
              <a:buSzTx/>
              <a:buFont typeface="Wingdings" pitchFamily="2" charset="2"/>
              <a:buNone/>
              <a:tabLst/>
              <a:defRPr/>
            </a:pPr>
            <a:r>
              <a:rPr lang="en-US" b="1" baseline="0" dirty="0" smtClean="0"/>
              <a:t>Links:</a:t>
            </a:r>
          </a:p>
          <a:p>
            <a:pPr marL="350354" lvl="1" indent="-171450">
              <a:buFont typeface="Wingdings" pitchFamily="2" charset="2"/>
              <a:buChar char="§"/>
            </a:pPr>
            <a:r>
              <a:rPr lang="en-US" baseline="0" dirty="0" smtClean="0"/>
              <a:t>Connect your website to a metro app (http://msdn.microsoft.com/en-us/library/IE/hh781489(v=vs.85).aspx)</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4DC960-DB8F-4E25-9205-CAB7E93A5495}" type="datetime1">
              <a:rPr lang="en-US" smtClean="0"/>
              <a:t>4/10/2012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75</a:t>
            </a:fld>
            <a:endParaRPr lang="en-US" dirty="0"/>
          </a:p>
        </p:txBody>
      </p:sp>
    </p:spTree>
    <p:extLst>
      <p:ext uri="{BB962C8B-B14F-4D97-AF65-F5344CB8AC3E}">
        <p14:creationId xmlns:p14="http://schemas.microsoft.com/office/powerpoint/2010/main" val="1710378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Demo: </a:t>
            </a:r>
            <a:r>
              <a:rPr lang="en-US" dirty="0" smtClean="0"/>
              <a:t>http://www.cuttherope.ie/</a:t>
            </a:r>
            <a:r>
              <a:rPr lang="en-US" baseline="0" dirty="0" smtClean="0"/>
              <a:t> </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Brought to life in an HTML5 standards browser for IE9.  Works great in Firefox, Chrome, and IE10 too.</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Uses HTML5, CSS3, and JS converted to a Windows 8 metro app in a weekend</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 the developer “behind the scenes” for code samples on how to create HTML5 games.  You can also search MSDN or BuildNewGames.com to learn more.</a:t>
            </a:r>
          </a:p>
          <a:p>
            <a:pPr marL="171450" marR="0" indent="-171450" algn="l" defTabSz="914363" rtl="0" eaLnBrk="1" fontAlgn="auto" latinLnBrk="0" hangingPunct="1">
              <a:lnSpc>
                <a:spcPct val="90000"/>
              </a:lnSpc>
              <a:spcBef>
                <a:spcPts val="0"/>
              </a:spcBef>
              <a:spcAft>
                <a:spcPts val="333"/>
              </a:spcAft>
              <a:buClrTx/>
              <a:buSzTx/>
              <a:buFont typeface="Wingdings" pitchFamily="2" charset="2"/>
              <a:buChar char="§"/>
              <a:tabLst/>
              <a:defRPr/>
            </a:pPr>
            <a:r>
              <a:rPr lang="en-US" baseline="0" dirty="0" smtClean="0"/>
              <a:t>Shows how IE10 browser features (touch-friendly, plug-in free, pinning, metro app discovery) all work together in a seamless web experience that rivals native apps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54D4ECC-96F0-47CA-9552-017E5CDE38B1}" type="datetime1">
              <a:rPr lang="en-US" smtClean="0"/>
              <a:t>4/10/2012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76</a:t>
            </a:fld>
            <a:endParaRPr lang="en-US" dirty="0"/>
          </a:p>
        </p:txBody>
      </p:sp>
    </p:spTree>
    <p:extLst>
      <p:ext uri="{BB962C8B-B14F-4D97-AF65-F5344CB8AC3E}">
        <p14:creationId xmlns:p14="http://schemas.microsoft.com/office/powerpoint/2010/main" val="129465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baseline="0" dirty="0" smtClean="0"/>
              <a:t>More great demos:</a:t>
            </a:r>
          </a:p>
          <a:p>
            <a:pPr marL="171450" indent="-171450">
              <a:buFont typeface="Wingdings" pitchFamily="2" charset="2"/>
              <a:buChar char="§"/>
            </a:pPr>
            <a:r>
              <a:rPr lang="en-US" b="0" baseline="0" dirty="0" smtClean="0"/>
              <a:t>Disney </a:t>
            </a:r>
            <a:r>
              <a:rPr lang="en-US" b="0" baseline="0" dirty="0" err="1" smtClean="0"/>
              <a:t>Tron</a:t>
            </a:r>
            <a:r>
              <a:rPr lang="en-US" b="0" baseline="0" dirty="0" smtClean="0"/>
              <a:t> (http://disneydigitalbooks.go.com/tron/) – SVG and canvas in a digital comic book built with IE9</a:t>
            </a:r>
          </a:p>
          <a:p>
            <a:pPr marL="171450" indent="-171450">
              <a:buFont typeface="Wingdings" pitchFamily="2" charset="2"/>
              <a:buChar char="§"/>
            </a:pPr>
            <a:r>
              <a:rPr lang="en-US" b="0" baseline="0" dirty="0" smtClean="0"/>
              <a:t>World’s Biggest </a:t>
            </a:r>
            <a:r>
              <a:rPr lang="en-US" b="0" baseline="0" dirty="0" err="1" smtClean="0"/>
              <a:t>Pacman</a:t>
            </a:r>
            <a:r>
              <a:rPr lang="en-US" b="0" baseline="0" dirty="0" smtClean="0"/>
              <a:t> (http://worldsbiggestpacman.com/) – Social integration with a giant set of canvas-based game boards with IE9</a:t>
            </a:r>
          </a:p>
          <a:p>
            <a:pPr marL="171450" indent="-171450">
              <a:buFont typeface="Wingdings" pitchFamily="2" charset="2"/>
              <a:buChar char="§"/>
            </a:pPr>
            <a:r>
              <a:rPr lang="en-US" b="0" baseline="0" dirty="0" smtClean="0"/>
              <a:t>Lost World’s Fairs (http://lostworldsfairs.com/) – WOFF fonts.  Magnify to show how clear the font resolution is.</a:t>
            </a:r>
          </a:p>
          <a:p>
            <a:pPr marL="171450" indent="-171450">
              <a:buFont typeface="Wingdings" pitchFamily="2" charset="2"/>
              <a:buChar char="§"/>
            </a:pPr>
            <a:r>
              <a:rPr lang="en-US" b="0" baseline="0" dirty="0" smtClean="0"/>
              <a:t>Hunger Games (http://thecapitoltour.pn/) – Image skewing and embedded HTML5 videos.  A digital experience for movies that normally would require plug-ins.</a:t>
            </a:r>
          </a:p>
          <a:p>
            <a:pPr marL="171450" indent="-171450">
              <a:buFont typeface="Wingdings" pitchFamily="2" charset="2"/>
              <a:buChar char="§"/>
            </a:pPr>
            <a:r>
              <a:rPr lang="en-US" b="0" baseline="0" dirty="0" err="1" smtClean="0"/>
              <a:t>Marchmallow</a:t>
            </a:r>
            <a:r>
              <a:rPr lang="en-US" b="0" baseline="0" dirty="0" smtClean="0"/>
              <a:t> people (http://www.beautyoftheweb.com/bored2death/) – </a:t>
            </a:r>
            <a:r>
              <a:rPr lang="en-US" b="0" baseline="0" dirty="0" err="1" smtClean="0"/>
              <a:t>sillyness</a:t>
            </a:r>
            <a:r>
              <a:rPr lang="en-US" b="0" baseline="0" dirty="0" smtClean="0"/>
              <a:t> in an HTML5 game with canvas.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10978702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26C70BA7-54A9-4C9D-A4D9-4CF62DB81B3C}" type="slidenum">
              <a:rPr lang="en-US" smtClean="0"/>
              <a:t>78</a:t>
            </a:fld>
            <a:endParaRPr lang="en-US"/>
          </a:p>
        </p:txBody>
      </p:sp>
    </p:spTree>
    <p:extLst>
      <p:ext uri="{BB962C8B-B14F-4D97-AF65-F5344CB8AC3E}">
        <p14:creationId xmlns:p14="http://schemas.microsoft.com/office/powerpoint/2010/main" val="284630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79</a:t>
            </a:fld>
            <a:endParaRPr lang="en-US" dirty="0"/>
          </a:p>
        </p:txBody>
      </p:sp>
    </p:spTree>
    <p:extLst>
      <p:ext uri="{BB962C8B-B14F-4D97-AF65-F5344CB8AC3E}">
        <p14:creationId xmlns:p14="http://schemas.microsoft.com/office/powerpoint/2010/main" val="379710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80</a:t>
            </a:fld>
            <a:endParaRPr lang="en-US" dirty="0"/>
          </a:p>
        </p:txBody>
      </p:sp>
    </p:spTree>
    <p:extLst>
      <p:ext uri="{BB962C8B-B14F-4D97-AF65-F5344CB8AC3E}">
        <p14:creationId xmlns:p14="http://schemas.microsoft.com/office/powerpoint/2010/main" val="2579232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81</a:t>
            </a:fld>
            <a:endParaRPr lang="en-US" dirty="0"/>
          </a:p>
        </p:txBody>
      </p:sp>
    </p:spTree>
    <p:extLst>
      <p:ext uri="{BB962C8B-B14F-4D97-AF65-F5344CB8AC3E}">
        <p14:creationId xmlns:p14="http://schemas.microsoft.com/office/powerpoint/2010/main" val="37900489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82</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65512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4069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365512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grpSp>
        <p:nvGrpSpPr>
          <p:cNvPr id="5" name="Group 4"/>
          <p:cNvGrpSpPr/>
          <p:nvPr userDrawn="1"/>
        </p:nvGrpSpPr>
        <p:grpSpPr>
          <a:xfrm>
            <a:off x="519113" y="241940"/>
            <a:ext cx="2411374" cy="387798"/>
            <a:chOff x="517525" y="5956427"/>
            <a:chExt cx="1489796" cy="775597"/>
          </a:xfrm>
        </p:grpSpPr>
        <p:sp>
          <p:nvSpPr>
            <p:cNvPr id="6" name="TextBox 5"/>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8" name="Rectangle 7"/>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2163483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130852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43398239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5764170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17676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grpSp>
        <p:nvGrpSpPr>
          <p:cNvPr id="4" name="Group 3"/>
          <p:cNvGrpSpPr/>
          <p:nvPr userDrawn="1"/>
        </p:nvGrpSpPr>
        <p:grpSpPr>
          <a:xfrm>
            <a:off x="9264689" y="6225727"/>
            <a:ext cx="2411374" cy="387798"/>
            <a:chOff x="517525" y="5956427"/>
            <a:chExt cx="1489796" cy="775597"/>
          </a:xfrm>
        </p:grpSpPr>
        <p:sp>
          <p:nvSpPr>
            <p:cNvPr id="5" name="TextBox 4"/>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6" name="Rectangle 5"/>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90053618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2012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499226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grpSp>
        <p:nvGrpSpPr>
          <p:cNvPr id="6" name="Group 5"/>
          <p:cNvGrpSpPr/>
          <p:nvPr userDrawn="1"/>
        </p:nvGrpSpPr>
        <p:grpSpPr>
          <a:xfrm>
            <a:off x="519113" y="241940"/>
            <a:ext cx="2411374" cy="387798"/>
            <a:chOff x="517525" y="5956427"/>
            <a:chExt cx="1489796" cy="775597"/>
          </a:xfrm>
        </p:grpSpPr>
        <p:sp>
          <p:nvSpPr>
            <p:cNvPr id="8" name="TextBox 7"/>
            <p:cNvSpPr txBox="1"/>
            <p:nvPr userDrawn="1"/>
          </p:nvSpPr>
          <p:spPr>
            <a:xfrm>
              <a:off x="517525" y="5956427"/>
              <a:ext cx="1489796" cy="775597"/>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800" dirty="0" smtClean="0">
                  <a:solidFill>
                    <a:schemeClr val="bg1">
                      <a:alpha val="99000"/>
                    </a:schemeClr>
                  </a:solidFill>
                </a:rPr>
                <a:t>Microsoft /web</a:t>
              </a:r>
              <a:endParaRPr lang="en-US" sz="2800" baseline="0" dirty="0">
                <a:solidFill>
                  <a:schemeClr val="bg1">
                    <a:alpha val="99000"/>
                  </a:schemeClr>
                </a:solidFill>
              </a:endParaRPr>
            </a:p>
          </p:txBody>
        </p:sp>
        <p:sp>
          <p:nvSpPr>
            <p:cNvPr id="9" name="Rectangle 8"/>
            <p:cNvSpPr/>
            <p:nvPr userDrawn="1"/>
          </p:nvSpPr>
          <p:spPr>
            <a:xfrm>
              <a:off x="1438350" y="6127087"/>
              <a:ext cx="35653" cy="76944"/>
            </a:xfrm>
            <a:prstGeom prst="rect">
              <a:avLst/>
            </a:prstGeom>
          </p:spPr>
          <p:txBody>
            <a:bodyPr wrap="none" lIns="0" tIns="0" rIns="0" bIns="0">
              <a:spAutoFit/>
            </a:bodyPr>
            <a:lstStyle/>
            <a:p>
              <a:r>
                <a:rPr lang="en-US" sz="500" baseline="0" dirty="0" smtClean="0">
                  <a:solidFill>
                    <a:schemeClr val="bg1">
                      <a:alpha val="99000"/>
                    </a:schemeClr>
                  </a:solidFill>
                </a:rPr>
                <a:t>®</a:t>
              </a:r>
              <a:endParaRPr lang="en-US" sz="500" baseline="0" dirty="0">
                <a:solidFill>
                  <a:schemeClr val="bg1">
                    <a:alpha val="99000"/>
                  </a:schemeClr>
                </a:solidFill>
              </a:endParaRPr>
            </a:p>
          </p:txBody>
        </p:sp>
      </p:grpSp>
    </p:spTree>
    <p:extLst>
      <p:ext uri="{BB962C8B-B14F-4D97-AF65-F5344CB8AC3E}">
        <p14:creationId xmlns:p14="http://schemas.microsoft.com/office/powerpoint/2010/main" val="351778063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296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89672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886396"/>
          </a:xfrm>
        </p:spPr>
        <p:txBody>
          <a:bodyPr/>
          <a:lstStyle>
            <a:lvl1pPr>
              <a:defRPr sz="6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801"/>
            <a:ext cx="11149013" cy="2291397"/>
          </a:xfrm>
          <a:prstGeom prst="rect">
            <a:avLst/>
          </a:prstGeom>
        </p:spPr>
        <p:txBody>
          <a:bodyPr/>
          <a:lstStyle>
            <a:lvl1pPr marL="378818" indent="-378818">
              <a:buFont typeface="Wingdings" pitchFamily="2" charset="2"/>
              <a:buChar char=""/>
              <a:defRPr sz="5300">
                <a:latin typeface="+mn-lt"/>
              </a:defRPr>
            </a:lvl1pPr>
            <a:lvl2pPr marL="689913" indent="-311096">
              <a:buFont typeface="Wingdings" pitchFamily="2" charset="2"/>
              <a:buChar char=""/>
              <a:defRPr>
                <a:latin typeface="+mn-lt"/>
              </a:defRPr>
            </a:lvl2pPr>
            <a:lvl3pPr marL="988311" indent="-298398">
              <a:buFont typeface="Wingdings" pitchFamily="2" charset="2"/>
              <a:buChar char=""/>
              <a:tabLst/>
              <a:defRPr>
                <a:latin typeface="+mn-lt"/>
              </a:defRPr>
            </a:lvl3pPr>
            <a:lvl4pPr marL="1218987" indent="-230677">
              <a:buFont typeface="Wingdings" pitchFamily="2" charset="2"/>
              <a:buChar char=""/>
              <a:defRPr>
                <a:latin typeface="+mn-lt"/>
              </a:defRPr>
            </a:lvl4pPr>
            <a:lvl5pPr marL="1449664" indent="-230677">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6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50502823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819603"/>
            <a:ext cx="10689432" cy="1218795"/>
          </a:xfrm>
        </p:spPr>
        <p:txBody>
          <a:bodyPr anchor="ctr" anchorCtr="0"/>
          <a:lstStyle>
            <a:lvl1pPr>
              <a:defRPr sz="8800" spc="-4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3" y="-383423"/>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5"/>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3"/>
            <a:ext cx="875009" cy="875011"/>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49" y="1200179"/>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2"/>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9" y="4827763"/>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7"/>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9" y="1115602"/>
            <a:ext cx="1255574" cy="125557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5" y="512952"/>
            <a:ext cx="513190" cy="513191"/>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12" y="1011536"/>
            <a:ext cx="244474"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2" y="1879032"/>
            <a:ext cx="875009" cy="875011"/>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3" y="5410282"/>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5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Non-shaded Two Column List with Bullets and Column Titles">
    <p:spTree>
      <p:nvGrpSpPr>
        <p:cNvPr id="1" name=""/>
        <p:cNvGrpSpPr/>
        <p:nvPr/>
      </p:nvGrpSpPr>
      <p:grpSpPr>
        <a:xfrm>
          <a:off x="0" y="0"/>
          <a:ext cx="0" cy="0"/>
          <a:chOff x="0" y="0"/>
          <a:chExt cx="0" cy="0"/>
        </a:xfrm>
      </p:grpSpPr>
      <p:sp>
        <p:nvSpPr>
          <p:cNvPr id="11" name="Rectangle 10"/>
          <p:cNvSpPr/>
          <p:nvPr userDrawn="1"/>
        </p:nvSpPr>
        <p:spPr bwMode="auto">
          <a:xfrm>
            <a:off x="5283201" y="1562100"/>
            <a:ext cx="6604000" cy="4660901"/>
          </a:xfrm>
          <a:prstGeom prst="rect">
            <a:avLst/>
          </a:prstGeom>
          <a:solidFill>
            <a:schemeClr val="bg1">
              <a:lumMod val="8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3" name="Right Arrow Callout 12"/>
          <p:cNvSpPr/>
          <p:nvPr userDrawn="1"/>
        </p:nvSpPr>
        <p:spPr bwMode="auto">
          <a:xfrm>
            <a:off x="381001" y="1562102"/>
            <a:ext cx="6235700" cy="4660900"/>
          </a:xfrm>
          <a:prstGeom prst="rightArrowCallout">
            <a:avLst>
              <a:gd name="adj1" fmla="val 22875"/>
              <a:gd name="adj2" fmla="val 27522"/>
              <a:gd name="adj3" fmla="val 14401"/>
              <a:gd name="adj4" fmla="val 82516"/>
            </a:avLst>
          </a:prstGeom>
          <a:solidFill>
            <a:schemeClr val="bg1">
              <a:lumMod val="9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smtClean="0">
              <a:solidFill>
                <a:srgbClr val="FFFFFF"/>
              </a:solidFill>
            </a:endParaRPr>
          </a:p>
        </p:txBody>
      </p:sp>
      <p:sp>
        <p:nvSpPr>
          <p:cNvPr id="12" name="Content Placeholder 11"/>
          <p:cNvSpPr>
            <a:spLocks noGrp="1"/>
          </p:cNvSpPr>
          <p:nvPr>
            <p:ph sz="quarter" idx="12"/>
          </p:nvPr>
        </p:nvSpPr>
        <p:spPr>
          <a:xfrm>
            <a:off x="561406" y="1756126"/>
            <a:ext cx="4847001" cy="276999"/>
          </a:xfrm>
        </p:spPr>
        <p:txBody>
          <a:bodyPr/>
          <a:lstStyle>
            <a:lvl1pPr marL="0" indent="0">
              <a:buNone/>
              <a:defRPr sz="2000" b="0" cap="all" baseline="0">
                <a:latin typeface="+mj-lt"/>
              </a:defRPr>
            </a:lvl1pPr>
          </a:lstStyle>
          <a:p>
            <a:pPr lvl="0"/>
            <a:r>
              <a:rPr lang="en-US" dirty="0" smtClean="0"/>
              <a:t>Click to edit Master text styles</a:t>
            </a:r>
          </a:p>
        </p:txBody>
      </p:sp>
      <p:sp>
        <p:nvSpPr>
          <p:cNvPr id="14" name="Content Placeholder 13"/>
          <p:cNvSpPr>
            <a:spLocks noGrp="1"/>
          </p:cNvSpPr>
          <p:nvPr>
            <p:ph sz="quarter" idx="13"/>
          </p:nvPr>
        </p:nvSpPr>
        <p:spPr>
          <a:xfrm>
            <a:off x="6894756" y="1756126"/>
            <a:ext cx="4809772" cy="276999"/>
          </a:xfrm>
        </p:spPr>
        <p:txBody>
          <a:bodyPr/>
          <a:lstStyle>
            <a:lvl1pPr marL="0" indent="0">
              <a:buNone/>
              <a:defRPr lang="en-US" sz="2000" b="0" kern="1200" cap="all" baseline="0" dirty="0">
                <a:solidFill>
                  <a:schemeClr val="tx1">
                    <a:lumMod val="75000"/>
                    <a:lumOff val="25000"/>
                    <a:alpha val="99000"/>
                  </a:schemeClr>
                </a:solidFill>
                <a:latin typeface="+mj-lt"/>
                <a:ea typeface="+mn-ea"/>
                <a:cs typeface="+mn-cs"/>
              </a:defRPr>
            </a:lvl1pPr>
          </a:lstStyle>
          <a:p>
            <a:pPr marL="0" lvl="0" indent="0" algn="l" defTabSz="914325" rtl="0" eaLnBrk="1" latinLnBrk="0" hangingPunct="1">
              <a:lnSpc>
                <a:spcPct val="90000"/>
              </a:lnSpc>
              <a:spcBef>
                <a:spcPct val="20000"/>
              </a:spcBef>
              <a:buClr>
                <a:srgbClr val="00DCFF"/>
              </a:buClr>
              <a:buSzPct val="90000"/>
              <a:buFont typeface="Arial" pitchFamily="34" charset="0"/>
              <a:buNone/>
            </a:pPr>
            <a:r>
              <a:rPr lang="en-US" dirty="0" smtClean="0"/>
              <a:t>Click to edit Master text styles</a:t>
            </a:r>
          </a:p>
        </p:txBody>
      </p:sp>
      <p:sp>
        <p:nvSpPr>
          <p:cNvPr id="2" name="Date Placeholder 1"/>
          <p:cNvSpPr>
            <a:spLocks noGrp="1"/>
          </p:cNvSpPr>
          <p:nvPr>
            <p:ph type="dt" sz="half" idx="14"/>
          </p:nvPr>
        </p:nvSpPr>
        <p:spPr>
          <a:xfrm>
            <a:off x="609602" y="6356351"/>
            <a:ext cx="2843213" cy="365125"/>
          </a:xfrm>
          <a:prstGeom prst="rect">
            <a:avLst/>
          </a:prstGeom>
        </p:spPr>
        <p:txBody>
          <a:bodyPr lIns="121899" tIns="60949" rIns="121899" bIns="60949"/>
          <a:lstStyle/>
          <a:p>
            <a:endParaRPr lang="en-US" dirty="0">
              <a:solidFill>
                <a:srgbClr val="292929">
                  <a:tint val="75000"/>
                </a:srgbClr>
              </a:solidFill>
            </a:endParaRPr>
          </a:p>
        </p:txBody>
      </p:sp>
      <p:sp>
        <p:nvSpPr>
          <p:cNvPr id="5" name="Footer Placeholder 4"/>
          <p:cNvSpPr>
            <a:spLocks noGrp="1"/>
          </p:cNvSpPr>
          <p:nvPr>
            <p:ph type="ftr" sz="quarter" idx="15"/>
          </p:nvPr>
        </p:nvSpPr>
        <p:spPr>
          <a:xfrm>
            <a:off x="4164013" y="6356351"/>
            <a:ext cx="3860800" cy="365125"/>
          </a:xfrm>
          <a:prstGeom prst="rect">
            <a:avLst/>
          </a:prstGeom>
        </p:spPr>
        <p:txBody>
          <a:bodyPr lIns="121899" tIns="60949" rIns="121899" bIns="60949"/>
          <a:lstStyle/>
          <a:p>
            <a:r>
              <a:rPr lang="en-US" dirty="0" smtClean="0">
                <a:solidFill>
                  <a:srgbClr val="292929">
                    <a:tint val="75000"/>
                  </a:srgbClr>
                </a:solidFill>
              </a:rPr>
              <a:t>Microsoft Confidential</a:t>
            </a:r>
            <a:endParaRPr lang="en-US" dirty="0">
              <a:solidFill>
                <a:srgbClr val="292929">
                  <a:tint val="75000"/>
                </a:srgbClr>
              </a:solidFill>
            </a:endParaRPr>
          </a:p>
        </p:txBody>
      </p:sp>
      <p:sp>
        <p:nvSpPr>
          <p:cNvPr id="7" name="Slide Number Placeholder 6"/>
          <p:cNvSpPr>
            <a:spLocks noGrp="1"/>
          </p:cNvSpPr>
          <p:nvPr>
            <p:ph type="sldNum" sz="quarter" idx="16"/>
          </p:nvPr>
        </p:nvSpPr>
        <p:spPr>
          <a:xfrm>
            <a:off x="8736014" y="6356351"/>
            <a:ext cx="2843211" cy="365125"/>
          </a:xfrm>
          <a:prstGeom prst="rect">
            <a:avLst/>
          </a:prstGeom>
        </p:spPr>
        <p:txBody>
          <a:bodyPr lIns="121899" tIns="60949" rIns="121899" bIns="60949"/>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
        <p:nvSpPr>
          <p:cNvPr id="9" name="Text Placeholder 8"/>
          <p:cNvSpPr>
            <a:spLocks noGrp="1"/>
          </p:cNvSpPr>
          <p:nvPr>
            <p:ph type="body" sz="quarter" idx="17"/>
          </p:nvPr>
        </p:nvSpPr>
        <p:spPr>
          <a:xfrm>
            <a:off x="580914" y="2159001"/>
            <a:ext cx="4702287"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8" name="Text Placeholder 8"/>
          <p:cNvSpPr>
            <a:spLocks noGrp="1"/>
          </p:cNvSpPr>
          <p:nvPr>
            <p:ph type="body" sz="quarter" idx="18"/>
          </p:nvPr>
        </p:nvSpPr>
        <p:spPr>
          <a:xfrm>
            <a:off x="6876827" y="2159001"/>
            <a:ext cx="4827700" cy="3873500"/>
          </a:xfrm>
        </p:spPr>
        <p:txBody>
          <a:bodyPr vert="horz" wrap="square" lIns="0" tIns="0" rIns="0" bIns="0" rtlCol="0" anchor="ctr">
            <a:noAutofit/>
          </a:bodyPr>
          <a:lstStyle>
            <a:lvl1pPr>
              <a:spcAft>
                <a:spcPts val="1200"/>
              </a:spcAft>
              <a:defRPr lang="en-US" sz="1600" dirty="0" smtClean="0"/>
            </a:lvl1pPr>
            <a:lvl2pPr>
              <a:spcAft>
                <a:spcPts val="1200"/>
              </a:spcAft>
              <a:defRPr lang="en-US" sz="1500" baseline="0" dirty="0" smtClean="0"/>
            </a:lvl2pPr>
          </a:lstStyle>
          <a:p>
            <a:pPr marL="0" lvl="0" indent="0">
              <a:spcAft>
                <a:spcPts val="1200"/>
              </a:spcAft>
              <a:buNone/>
            </a:pPr>
            <a:r>
              <a:rPr lang="en-US" dirty="0" smtClean="0"/>
              <a:t>Click to edit Master text styles</a:t>
            </a:r>
          </a:p>
          <a:p>
            <a:pPr marL="365745" lvl="1" indent="-274308"/>
            <a:r>
              <a:rPr lang="en-US" dirty="0" smtClean="0"/>
              <a:t>Second level</a:t>
            </a:r>
          </a:p>
        </p:txBody>
      </p:sp>
      <p:sp>
        <p:nvSpPr>
          <p:cNvPr id="19" name="Title 1"/>
          <p:cNvSpPr>
            <a:spLocks noGrp="1"/>
          </p:cNvSpPr>
          <p:nvPr>
            <p:ph type="title"/>
          </p:nvPr>
        </p:nvSpPr>
        <p:spPr>
          <a:xfrm>
            <a:off x="580914" y="546101"/>
            <a:ext cx="11149013" cy="660401"/>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20" name="Text Placeholder 2"/>
          <p:cNvSpPr>
            <a:spLocks noGrp="1"/>
          </p:cNvSpPr>
          <p:nvPr>
            <p:ph type="body" idx="1"/>
          </p:nvPr>
        </p:nvSpPr>
        <p:spPr>
          <a:xfrm>
            <a:off x="609600" y="270831"/>
            <a:ext cx="11081214" cy="271085"/>
          </a:xfrm>
        </p:spPr>
        <p:txBody>
          <a:bodyPr anchor="t" anchorCtr="0">
            <a:noAutofit/>
          </a:bodyPr>
          <a:lstStyle>
            <a:lvl1pPr marL="0" indent="0">
              <a:lnSpc>
                <a:spcPct val="90000"/>
              </a:lnSpc>
              <a:spcBef>
                <a:spcPts val="0"/>
              </a:spcBef>
              <a:buNone/>
              <a:defRPr sz="1600" b="1" cap="all" baseline="0"/>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1659744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81"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19" y="1298577"/>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1" y="-160540"/>
            <a:ext cx="875009" cy="87501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19" y="5753557"/>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4"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2" y="6339014"/>
            <a:ext cx="2361286" cy="2361287"/>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4" y="-160540"/>
            <a:ext cx="513190" cy="513191"/>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8" y="1234417"/>
            <a:ext cx="244474" cy="244475"/>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1"/>
            <a:ext cx="875009" cy="875011"/>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3" y="5410282"/>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4800" kern="1200" spc="-93" baseline="0" dirty="0">
                <a:gradFill>
                  <a:gsLst>
                    <a:gs pos="2083">
                      <a:schemeClr val="tx1"/>
                    </a:gs>
                    <a:gs pos="99000">
                      <a:schemeClr val="tx1"/>
                    </a:gs>
                  </a:gsLst>
                  <a:lin ang="5400000" scaled="0"/>
                </a:gradFill>
                <a:latin typeface="+mj-lt"/>
                <a:ea typeface="+mn-ea"/>
                <a:cs typeface="+mn-cs"/>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l" defTabSz="121893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12800" b="0" kern="1200" cap="none" spc="-533"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7800"/>
            <a:ext cx="10237787" cy="914096"/>
          </a:xfrm>
        </p:spPr>
        <p:txBody>
          <a:bodyPr wrap="square" anchor="ctr">
            <a:noAutofit/>
          </a:bodyPr>
          <a:lstStyle>
            <a:lvl1pPr marL="0" indent="0">
              <a:buNone/>
              <a:defRPr sz="8800" spc="-20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447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930403"/>
            <a:ext cx="10689432" cy="997196"/>
          </a:xfrm>
        </p:spPr>
        <p:txBody>
          <a:bodyPr anchor="ctr" anchorCtr="0"/>
          <a:lstStyle>
            <a:lvl1pPr>
              <a:defRPr sz="72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470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8997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grpSp>
        <p:nvGrpSpPr>
          <p:cNvPr id="6" name="Group 5"/>
          <p:cNvGrpSpPr/>
          <p:nvPr userDrawn="1"/>
        </p:nvGrpSpPr>
        <p:grpSpPr>
          <a:xfrm>
            <a:off x="517525" y="6335971"/>
            <a:ext cx="1768475" cy="276999"/>
            <a:chOff x="517525" y="5956427"/>
            <a:chExt cx="1768475" cy="276999"/>
          </a:xfrm>
        </p:grpSpPr>
        <p:sp>
          <p:nvSpPr>
            <p:cNvPr id="7" name="TextBox 6"/>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8" name="Rectangle 7"/>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9763912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grpSp>
        <p:nvGrpSpPr>
          <p:cNvPr id="8" name="Group 7"/>
          <p:cNvGrpSpPr/>
          <p:nvPr userDrawn="1"/>
        </p:nvGrpSpPr>
        <p:grpSpPr>
          <a:xfrm>
            <a:off x="517525" y="6335971"/>
            <a:ext cx="1768475" cy="276999"/>
            <a:chOff x="517525" y="5956427"/>
            <a:chExt cx="1768475" cy="276999"/>
          </a:xfrm>
        </p:grpSpPr>
        <p:sp>
          <p:nvSpPr>
            <p:cNvPr id="9" name="TextBox 8"/>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10" name="Rectangle 9"/>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35975950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lvl1pPr>
              <a:defRPr sz="4800"/>
            </a:lvl1pPr>
          </a:lstStyle>
          <a:p>
            <a:r>
              <a:rPr lang="en-US" dirty="0" smtClean="0"/>
              <a:t>Click to edit Master title style</a:t>
            </a:r>
            <a:endParaRPr lang="en-US" dirty="0"/>
          </a:p>
        </p:txBody>
      </p:sp>
      <p:grpSp>
        <p:nvGrpSpPr>
          <p:cNvPr id="4" name="Group 3"/>
          <p:cNvGrpSpPr/>
          <p:nvPr userDrawn="1"/>
        </p:nvGrpSpPr>
        <p:grpSpPr>
          <a:xfrm>
            <a:off x="517525" y="6335971"/>
            <a:ext cx="1768475" cy="276999"/>
            <a:chOff x="517525" y="5956427"/>
            <a:chExt cx="1768475" cy="276999"/>
          </a:xfrm>
        </p:grpSpPr>
        <p:sp>
          <p:nvSpPr>
            <p:cNvPr id="5" name="TextBox 4"/>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6" name="Rectangle 5"/>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18338701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p:cNvGrpSpPr/>
          <p:nvPr userDrawn="1"/>
        </p:nvGrpSpPr>
        <p:grpSpPr>
          <a:xfrm>
            <a:off x="517525" y="6335971"/>
            <a:ext cx="1768475" cy="276999"/>
            <a:chOff x="517525" y="5956427"/>
            <a:chExt cx="1768475" cy="276999"/>
          </a:xfrm>
        </p:grpSpPr>
        <p:sp>
          <p:nvSpPr>
            <p:cNvPr id="4" name="TextBox 3"/>
            <p:cNvSpPr txBox="1"/>
            <p:nvPr userDrawn="1"/>
          </p:nvSpPr>
          <p:spPr>
            <a:xfrm>
              <a:off x="517525" y="5956427"/>
              <a:ext cx="1768475" cy="276999"/>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smtClean="0">
                  <a:solidFill>
                    <a:schemeClr val="tx1">
                      <a:lumMod val="50000"/>
                      <a:lumOff val="50000"/>
                      <a:alpha val="99000"/>
                    </a:schemeClr>
                  </a:solidFill>
                </a:rPr>
                <a:t>Microsoft /web</a:t>
              </a:r>
              <a:endParaRPr lang="en-US" sz="2000" baseline="0" dirty="0">
                <a:solidFill>
                  <a:schemeClr val="tx1">
                    <a:lumMod val="50000"/>
                    <a:lumOff val="50000"/>
                    <a:alpha val="99000"/>
                  </a:schemeClr>
                </a:solidFill>
              </a:endParaRPr>
            </a:p>
          </p:txBody>
        </p:sp>
        <p:sp>
          <p:nvSpPr>
            <p:cNvPr id="5" name="Rectangle 4"/>
            <p:cNvSpPr/>
            <p:nvPr userDrawn="1"/>
          </p:nvSpPr>
          <p:spPr>
            <a:xfrm>
              <a:off x="1585619" y="6016777"/>
              <a:ext cx="44884" cy="61555"/>
            </a:xfrm>
            <a:prstGeom prst="rect">
              <a:avLst/>
            </a:prstGeom>
          </p:spPr>
          <p:txBody>
            <a:bodyPr wrap="none" lIns="0" tIns="0" rIns="0" bIns="0">
              <a:spAutoFit/>
            </a:bodyPr>
            <a:lstStyle/>
            <a:p>
              <a:r>
                <a:rPr lang="en-US" sz="400" baseline="0" dirty="0" smtClean="0">
                  <a:solidFill>
                    <a:schemeClr val="tx1">
                      <a:lumMod val="50000"/>
                      <a:lumOff val="50000"/>
                    </a:schemeClr>
                  </a:solidFill>
                </a:rPr>
                <a:t>®</a:t>
              </a:r>
              <a:endParaRPr lang="en-US" sz="400" baseline="0" dirty="0">
                <a:solidFill>
                  <a:schemeClr val="tx1">
                    <a:lumMod val="50000"/>
                    <a:lumOff val="50000"/>
                  </a:schemeClr>
                </a:solidFill>
              </a:endParaRPr>
            </a:p>
          </p:txBody>
        </p:sp>
      </p:grpSp>
    </p:spTree>
    <p:extLst>
      <p:ext uri="{BB962C8B-B14F-4D97-AF65-F5344CB8AC3E}">
        <p14:creationId xmlns:p14="http://schemas.microsoft.com/office/powerpoint/2010/main" val="42308982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48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06082" y="2883795"/>
            <a:ext cx="2453963" cy="2309611"/>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05778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60538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5554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81" r:id="rId19"/>
    <p:sldLayoutId id="2147483782" r:id="rId20"/>
    <p:sldLayoutId id="2147483783" r:id="rId21"/>
    <p:sldLayoutId id="2147483784" r:id="rId22"/>
    <p:sldLayoutId id="2147483785"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640138"/>
      </p:ext>
    </p:extLst>
  </p:cSld>
  <p:clrMap bg1="lt1" tx1="dk1" bg2="lt2" tx2="dk2" accent1="accent1" accent2="accent2" accent3="accent3" accent4="accent4" accent5="accent5" accent6="accent6" hlink="hlink" folHlink="folHlink"/>
  <p:sldLayoutIdLst>
    <p:sldLayoutId id="214748378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9.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9.emf"/><Relationship Id="rId5" Type="http://schemas.openxmlformats.org/officeDocument/2006/relationships/oleObject" Target="../embeddings/oleObject9.bin"/><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6" Type="http://schemas.openxmlformats.org/officeDocument/2006/relationships/image" Target="../media/image9.emf"/><Relationship Id="rId5" Type="http://schemas.openxmlformats.org/officeDocument/2006/relationships/oleObject" Target="../embeddings/oleObject10.bin"/><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20.xml"/><Relationship Id="rId7" Type="http://schemas.openxmlformats.org/officeDocument/2006/relationships/oleObject" Target="../embeddings/oleObject11.bin"/><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21.xml"/></Relationships>
</file>

<file path=ppt/slides/_rels/slide18.xml.rels><?xml version="1.0" encoding="UTF-8" standalone="yes"?>
<Relationships xmlns="http://schemas.openxmlformats.org/package/2006/relationships"><Relationship Id="rId8" Type="http://schemas.openxmlformats.org/officeDocument/2006/relationships/hyperlink" Target="http://samples.msdn.microsoft.com/ietestcenter" TargetMode="External"/><Relationship Id="rId3" Type="http://schemas.openxmlformats.org/officeDocument/2006/relationships/tags" Target="../tags/tag23.xml"/><Relationship Id="rId7" Type="http://schemas.openxmlformats.org/officeDocument/2006/relationships/image" Target="../media/image9.emf"/><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image" Target="../media/image9.emf"/><Relationship Id="rId5" Type="http://schemas.openxmlformats.org/officeDocument/2006/relationships/oleObject" Target="../embeddings/oleObject13.bin"/><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xml"/><Relationship Id="rId7" Type="http://schemas.openxmlformats.org/officeDocument/2006/relationships/oleObject" Target="../embeddings/oleObject5.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www.usatoday.com/tech/columnist/edwardbaig/story/2011-09-14/baig-windows-8/50402768/1" TargetMode="External"/><Relationship Id="rId5" Type="http://schemas.openxmlformats.org/officeDocument/2006/relationships/hyperlink" Target="http://money.cnn.com/galleries/2011/technology/1109/gallery.windows_8/" TargetMode="External"/><Relationship Id="rId4" Type="http://schemas.openxmlformats.org/officeDocument/2006/relationships/hyperlink" Target="http://venturebeat.com/2011/09/13/windows-8-re-imagines-user-experience-adds-major-performance-gain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hyperlink" Target="http://venturebeat.com/2011/09/13/windows-8-re-imagines-user-experience-adds-major-performance-gains/" TargetMode="Externa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9.emf"/><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50.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tags" Target="../tags/tag31.xml"/><Relationship Id="rId11" Type="http://schemas.openxmlformats.org/officeDocument/2006/relationships/image" Target="../media/image9.emf"/><Relationship Id="rId5" Type="http://schemas.openxmlformats.org/officeDocument/2006/relationships/tags" Target="../tags/tag30.xml"/><Relationship Id="rId10" Type="http://schemas.openxmlformats.org/officeDocument/2006/relationships/oleObject" Target="../embeddings/oleObject15.bin"/><Relationship Id="rId4" Type="http://schemas.openxmlformats.org/officeDocument/2006/relationships/tags" Target="../tags/tag29.xml"/><Relationship Id="rId9" Type="http://schemas.openxmlformats.org/officeDocument/2006/relationships/notesSlide" Target="../notesSlides/notesSlide51.xml"/></Relationships>
</file>

<file path=ppt/slides/_rels/slide81.xml.rels><?xml version="1.0" encoding="UTF-8" standalone="yes"?>
<Relationships xmlns="http://schemas.openxmlformats.org/package/2006/relationships"><Relationship Id="rId8" Type="http://schemas.openxmlformats.org/officeDocument/2006/relationships/hyperlink" Target="http://forums.dev.windows.com/" TargetMode="External"/><Relationship Id="rId3" Type="http://schemas.openxmlformats.org/officeDocument/2006/relationships/tags" Target="../tags/tag34.xml"/><Relationship Id="rId7" Type="http://schemas.openxmlformats.org/officeDocument/2006/relationships/image" Target="../media/image9.emf"/><Relationship Id="rId2" Type="http://schemas.openxmlformats.org/officeDocument/2006/relationships/tags" Target="../tags/tag33.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52.xml"/><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5.xml"/><Relationship Id="rId1" Type="http://schemas.openxmlformats.org/officeDocument/2006/relationships/vmlDrawing" Target="../drawings/vmlDrawing17.vml"/><Relationship Id="rId6" Type="http://schemas.openxmlformats.org/officeDocument/2006/relationships/image" Target="../media/image9.emf"/><Relationship Id="rId5" Type="http://schemas.openxmlformats.org/officeDocument/2006/relationships/oleObject" Target="../embeddings/oleObject17.bin"/><Relationship Id="rId4" Type="http://schemas.openxmlformats.org/officeDocument/2006/relationships/notesSlide" Target="../notesSlides/notesSlide53.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xml"/><Relationship Id="rId7" Type="http://schemas.openxmlformats.org/officeDocument/2006/relationships/oleObject" Target="../embeddings/oleObject7.bin"/><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WebCamps</a:t>
            </a:r>
            <a:r>
              <a:rPr lang="en-US" dirty="0"/>
              <a:t> Online</a:t>
            </a:r>
          </a:p>
        </p:txBody>
      </p:sp>
      <p:grpSp>
        <p:nvGrpSpPr>
          <p:cNvPr id="16" name="Group 15"/>
          <p:cNvGrpSpPr/>
          <p:nvPr/>
        </p:nvGrpSpPr>
        <p:grpSpPr>
          <a:xfrm>
            <a:off x="-1" y="1141412"/>
            <a:ext cx="11676064" cy="1645920"/>
            <a:chOff x="-1" y="1141412"/>
            <a:chExt cx="11676064" cy="1645920"/>
          </a:xfrm>
        </p:grpSpPr>
        <p:sp>
          <p:nvSpPr>
            <p:cNvPr id="4" name="Rectangle 3"/>
            <p:cNvSpPr/>
            <p:nvPr/>
          </p:nvSpPr>
          <p:spPr bwMode="auto">
            <a:xfrm>
              <a:off x="-1" y="1141412"/>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ectangle 7"/>
            <p:cNvSpPr/>
            <p:nvPr/>
          </p:nvSpPr>
          <p:spPr>
            <a:xfrm>
              <a:off x="3651849" y="1141412"/>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Twitter: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Follow @</a:t>
              </a:r>
              <a:r>
                <a:rPr lang="en-US" sz="2600" spc="-100" dirty="0" err="1">
                  <a:gradFill>
                    <a:gsLst>
                      <a:gs pos="0">
                        <a:srgbClr val="595959"/>
                      </a:gs>
                      <a:gs pos="86000">
                        <a:srgbClr val="595959"/>
                      </a:gs>
                    </a:gsLst>
                    <a:lin ang="5400000" scaled="0"/>
                  </a:gradFill>
                  <a:latin typeface="Segoe UI Light" pitchFamily="34" charset="0"/>
                </a:rPr>
                <a:t>webcamps</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err="1">
                  <a:gradFill>
                    <a:gsLst>
                      <a:gs pos="0">
                        <a:srgbClr val="595959"/>
                      </a:gs>
                      <a:gs pos="86000">
                        <a:srgbClr val="595959"/>
                      </a:gs>
                    </a:gsLst>
                    <a:lin ang="5400000" scaled="0"/>
                  </a:gradFill>
                  <a:latin typeface="Segoe UI Light" pitchFamily="34" charset="0"/>
                </a:rPr>
                <a:t>Hashtag</a:t>
              </a:r>
              <a:r>
                <a:rPr lang="en-US" sz="2600" spc="-100" dirty="0">
                  <a:gradFill>
                    <a:gsLst>
                      <a:gs pos="0">
                        <a:srgbClr val="595959"/>
                      </a:gs>
                      <a:gs pos="86000">
                        <a:srgbClr val="595959"/>
                      </a:gs>
                    </a:gsLst>
                    <a:lin ang="5400000" scaled="0"/>
                  </a:gradFill>
                  <a:latin typeface="Segoe UI Light" pitchFamily="34" charset="0"/>
                </a:rPr>
                <a:t> #</a:t>
              </a:r>
              <a:r>
                <a:rPr lang="en-US" sz="2600" spc="-100" dirty="0" err="1">
                  <a:gradFill>
                    <a:gsLst>
                      <a:gs pos="0">
                        <a:srgbClr val="595959"/>
                      </a:gs>
                      <a:gs pos="86000">
                        <a:srgbClr val="595959"/>
                      </a:gs>
                    </a:gsLst>
                    <a:lin ang="5400000" scaled="0"/>
                  </a:gradFill>
                  <a:latin typeface="Segoe UI Light" pitchFamily="34" charset="0"/>
                </a:rPr>
                <a:t>webcamps</a:t>
              </a:r>
              <a:endParaRPr lang="en-US" sz="2600" spc="-100" dirty="0">
                <a:gradFill>
                  <a:gsLst>
                    <a:gs pos="0">
                      <a:srgbClr val="595959"/>
                    </a:gs>
                    <a:gs pos="86000">
                      <a:srgbClr val="595959"/>
                    </a:gs>
                  </a:gsLst>
                  <a:lin ang="5400000" scaled="0"/>
                </a:gradFill>
                <a:latin typeface="Segoe UI Light" pitchFamily="34" charset="0"/>
              </a:endParaRPr>
            </a:p>
            <a:p>
              <a:pPr marL="3175" lvl="0" defTabSz="914363">
                <a:lnSpc>
                  <a:spcPct val="90000"/>
                </a:lnSpc>
                <a:spcBef>
                  <a:spcPts val="600"/>
                </a:spcBef>
                <a:buSzPct val="80000"/>
              </a:pPr>
              <a:r>
                <a:rPr lang="en-US" sz="2600" spc="-100" dirty="0">
                  <a:gradFill>
                    <a:gsLst>
                      <a:gs pos="0">
                        <a:srgbClr val="595959"/>
                      </a:gs>
                      <a:gs pos="86000">
                        <a:srgbClr val="595959"/>
                      </a:gs>
                    </a:gsLst>
                    <a:lin ang="5400000" scaled="0"/>
                  </a:gradFill>
                  <a:latin typeface="Segoe UI Light" pitchFamily="34" charset="0"/>
                </a:rPr>
                <a:t>SPEAKER NAME/HANDLE HERE</a:t>
              </a:r>
            </a:p>
          </p:txBody>
        </p:sp>
        <p:sp>
          <p:nvSpPr>
            <p:cNvPr id="9" name="Freeform 13"/>
            <p:cNvSpPr>
              <a:spLocks noEditPoints="1"/>
            </p:cNvSpPr>
            <p:nvPr/>
          </p:nvSpPr>
          <p:spPr bwMode="black">
            <a:xfrm>
              <a:off x="1198380" y="1141414"/>
              <a:ext cx="1933123" cy="164591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7" name="Group 16"/>
          <p:cNvGrpSpPr/>
          <p:nvPr/>
        </p:nvGrpSpPr>
        <p:grpSpPr>
          <a:xfrm>
            <a:off x="-1" y="2872740"/>
            <a:ext cx="11681814" cy="1645920"/>
            <a:chOff x="-1" y="2872740"/>
            <a:chExt cx="11681814" cy="1645920"/>
          </a:xfrm>
        </p:grpSpPr>
        <p:sp>
          <p:nvSpPr>
            <p:cNvPr id="5" name="Rectangle 4"/>
            <p:cNvSpPr/>
            <p:nvPr/>
          </p:nvSpPr>
          <p:spPr bwMode="auto">
            <a:xfrm>
              <a:off x="-1" y="2872740"/>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Freeform 166"/>
            <p:cNvSpPr>
              <a:spLocks noEditPoints="1"/>
            </p:cNvSpPr>
            <p:nvPr/>
          </p:nvSpPr>
          <p:spPr bwMode="black">
            <a:xfrm>
              <a:off x="1307544" y="2996848"/>
              <a:ext cx="1434068" cy="138893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3643911" y="2872740"/>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Website: </a:t>
              </a:r>
              <a:r>
                <a:rPr lang="en-US" sz="2600" spc="-100" dirty="0">
                  <a:gradFill>
                    <a:gsLst>
                      <a:gs pos="0">
                        <a:srgbClr val="595959"/>
                      </a:gs>
                      <a:gs pos="86000">
                        <a:srgbClr val="595959"/>
                      </a:gs>
                    </a:gsLst>
                    <a:lin ang="5400000" scaled="0"/>
                  </a:gradFill>
                  <a:latin typeface="Segoe UI Light" pitchFamily="34" charset="0"/>
                </a:rPr>
                <a:t/>
              </a:r>
              <a:br>
                <a:rPr lang="en-US" sz="2600" spc="-100" dirty="0">
                  <a:gradFill>
                    <a:gsLst>
                      <a:gs pos="0">
                        <a:srgbClr val="595959"/>
                      </a:gs>
                      <a:gs pos="86000">
                        <a:srgbClr val="595959"/>
                      </a:gs>
                    </a:gsLst>
                    <a:lin ang="5400000" scaled="0"/>
                  </a:gradFill>
                  <a:latin typeface="Segoe UI Light" pitchFamily="34" charset="0"/>
                </a:rPr>
              </a:br>
              <a:r>
                <a:rPr lang="en-US" sz="2600" spc="-100" dirty="0">
                  <a:gradFill>
                    <a:gsLst>
                      <a:gs pos="0">
                        <a:srgbClr val="595959"/>
                      </a:gs>
                      <a:gs pos="86000">
                        <a:srgbClr val="595959"/>
                      </a:gs>
                    </a:gsLst>
                    <a:lin ang="5400000" scaled="0"/>
                  </a:gradFill>
                  <a:latin typeface="Segoe UI Light" pitchFamily="34" charset="0"/>
                </a:rPr>
                <a:t>http://www.devcamps.ms/web</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361067" y="2872740"/>
              <a:ext cx="2320746" cy="1645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1" y="4604068"/>
            <a:ext cx="11681814" cy="1645920"/>
            <a:chOff x="-1" y="4604068"/>
            <a:chExt cx="11681814" cy="1645920"/>
          </a:xfrm>
        </p:grpSpPr>
        <p:sp>
          <p:nvSpPr>
            <p:cNvPr id="6" name="Rectangle 5"/>
            <p:cNvSpPr/>
            <p:nvPr/>
          </p:nvSpPr>
          <p:spPr bwMode="auto">
            <a:xfrm>
              <a:off x="-1" y="4604068"/>
              <a:ext cx="3657600" cy="1645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a:xfrm>
              <a:off x="3657599" y="4604068"/>
              <a:ext cx="8024214" cy="1645919"/>
            </a:xfrm>
            <a:prstGeom prst="rect">
              <a:avLst/>
            </a:prstGeom>
          </p:spPr>
          <p:txBody>
            <a:bodyPr wrap="square" lIns="274320" anchor="ctr">
              <a:noAutofit/>
            </a:bodyPr>
            <a:lstStyle/>
            <a:p>
              <a:pPr marL="3175" lvl="0" defTabSz="914363">
                <a:lnSpc>
                  <a:spcPct val="90000"/>
                </a:lnSpc>
                <a:spcBef>
                  <a:spcPts val="600"/>
                </a:spcBef>
                <a:buSzPct val="80000"/>
              </a:pPr>
              <a:r>
                <a:rPr lang="en-US" sz="2600" spc="-100" dirty="0">
                  <a:solidFill>
                    <a:srgbClr val="00AEEF">
                      <a:alpha val="99000"/>
                    </a:srgbClr>
                  </a:solidFill>
                  <a:latin typeface="Segoe UI Light" pitchFamily="34" charset="0"/>
                </a:rPr>
                <a:t>What are web camps?</a:t>
              </a:r>
            </a:p>
            <a:p>
              <a:pPr marL="3175" lvl="0" defTabSz="914363">
                <a:lnSpc>
                  <a:spcPct val="90000"/>
                </a:lnSpc>
                <a:spcBef>
                  <a:spcPts val="600"/>
                </a:spcBef>
                <a:buSzPct val="80000"/>
              </a:pPr>
              <a:r>
                <a:rPr lang="en-US" sz="2000" spc="-100" dirty="0">
                  <a:gradFill>
                    <a:gsLst>
                      <a:gs pos="0">
                        <a:srgbClr val="595959"/>
                      </a:gs>
                      <a:gs pos="86000">
                        <a:srgbClr val="595959"/>
                      </a:gs>
                    </a:gsLst>
                    <a:lin ang="5400000" scaled="0"/>
                  </a:gradFill>
                  <a:latin typeface="Segoe UI Light" pitchFamily="34" charset="0"/>
                </a:rPr>
                <a:t>Web Developer Camps are free, fun, no-fluff events for developers,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by </a:t>
              </a:r>
              <a:r>
                <a:rPr lang="en-US" sz="2000" spc="-100" dirty="0">
                  <a:gradFill>
                    <a:gsLst>
                      <a:gs pos="0">
                        <a:srgbClr val="595959"/>
                      </a:gs>
                      <a:gs pos="86000">
                        <a:srgbClr val="595959"/>
                      </a:gs>
                    </a:gsLst>
                    <a:lin ang="5400000" scaled="0"/>
                  </a:gradFill>
                  <a:latin typeface="Segoe UI Light" pitchFamily="34" charset="0"/>
                </a:rPr>
                <a:t>developers. You learn from experts in a low-key, interactive way </a:t>
              </a:r>
              <a:r>
                <a:rPr lang="en-US" sz="2000" spc="-100" dirty="0" smtClean="0">
                  <a:gradFill>
                    <a:gsLst>
                      <a:gs pos="0">
                        <a:srgbClr val="595959"/>
                      </a:gs>
                      <a:gs pos="86000">
                        <a:srgbClr val="595959"/>
                      </a:gs>
                    </a:gsLst>
                    <a:lin ang="5400000" scaled="0"/>
                  </a:gradFill>
                  <a:latin typeface="Segoe UI Light" pitchFamily="34" charset="0"/>
                </a:rPr>
                <a:t/>
              </a:r>
              <a:br>
                <a:rPr lang="en-US" sz="2000" spc="-100" dirty="0" smtClean="0">
                  <a:gradFill>
                    <a:gsLst>
                      <a:gs pos="0">
                        <a:srgbClr val="595959"/>
                      </a:gs>
                      <a:gs pos="86000">
                        <a:srgbClr val="595959"/>
                      </a:gs>
                    </a:gsLst>
                    <a:lin ang="5400000" scaled="0"/>
                  </a:gradFill>
                  <a:latin typeface="Segoe UI Light" pitchFamily="34" charset="0"/>
                </a:rPr>
              </a:br>
              <a:r>
                <a:rPr lang="en-US" sz="2000" spc="-100" dirty="0" smtClean="0">
                  <a:gradFill>
                    <a:gsLst>
                      <a:gs pos="0">
                        <a:srgbClr val="595959"/>
                      </a:gs>
                      <a:gs pos="86000">
                        <a:srgbClr val="595959"/>
                      </a:gs>
                    </a:gsLst>
                    <a:lin ang="5400000" scaled="0"/>
                  </a:gradFill>
                  <a:latin typeface="Segoe UI Light" pitchFamily="34" charset="0"/>
                </a:rPr>
                <a:t>and </a:t>
              </a:r>
              <a:r>
                <a:rPr lang="en-US" sz="2000" spc="-100" dirty="0">
                  <a:gradFill>
                    <a:gsLst>
                      <a:gs pos="0">
                        <a:srgbClr val="595959"/>
                      </a:gs>
                      <a:gs pos="86000">
                        <a:srgbClr val="595959"/>
                      </a:gs>
                    </a:gsLst>
                    <a:lin ang="5400000" scaled="0"/>
                  </a:gradFill>
                  <a:latin typeface="Segoe UI Light" pitchFamily="34" charset="0"/>
                </a:rPr>
                <a:t>then get hands-on time to apply what you’ve learned.</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01" y="5161048"/>
              <a:ext cx="2491812" cy="531960"/>
            </a:xfrm>
            <a:prstGeom prst="rect">
              <a:avLst/>
            </a:prstGeom>
          </p:spPr>
        </p:pic>
      </p:grpSp>
    </p:spTree>
    <p:extLst>
      <p:ext uri="{BB962C8B-B14F-4D97-AF65-F5344CB8AC3E}">
        <p14:creationId xmlns:p14="http://schemas.microsoft.com/office/powerpoint/2010/main" val="264312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0" y="1414161"/>
            <a:ext cx="11234059" cy="2565070"/>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&lt;title&gt;@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t>
            </a:r>
            <a:r>
              <a:rPr lang="en-US" sz="2000" dirty="0">
                <a:solidFill>
                  <a:schemeClr val="accent6"/>
                </a:solidFill>
                <a:latin typeface="Consolas" pitchFamily="49" charset="0"/>
                <a:cs typeface="Consolas" pitchFamily="49" charset="0"/>
              </a:rPr>
              <a:t>application-name</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-tooltip</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Photo Gallery</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    &lt;meta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-window</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width=1024;height=768</a:t>
            </a:r>
            <a:r>
              <a:rPr lang="en-US" sz="2000" dirty="0">
                <a:solidFill>
                  <a:schemeClr val="tx1"/>
                </a:solidFill>
                <a:latin typeface="Consolas" pitchFamily="49" charset="0"/>
                <a:cs typeface="Consolas" pitchFamily="49" charset="0"/>
              </a:rPr>
              <a:t>" /&gt;</a:t>
            </a: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http://localhost:42179/</a:t>
            </a:r>
            <a:r>
              <a:rPr lang="en-US" sz="2000" dirty="0">
                <a:solidFill>
                  <a:schemeClr val="tx1"/>
                </a:solidFill>
                <a:latin typeface="Consolas" pitchFamily="49" charset="0"/>
                <a:cs typeface="Consolas" pitchFamily="49" charset="0"/>
              </a:rPr>
              <a:t>" /&gt;</a:t>
            </a:r>
          </a:p>
          <a:p>
            <a:r>
              <a:rPr lang="en-US" sz="2000" dirty="0">
                <a:solidFill>
                  <a:schemeClr val="tx1"/>
                </a:solidFill>
                <a:latin typeface="Consolas" pitchFamily="49" charset="0"/>
                <a:cs typeface="Consolas" pitchFamily="49" charset="0"/>
              </a:rPr>
              <a:t>&lt;/head&gt;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766" y="4326123"/>
            <a:ext cx="4269783" cy="2272888"/>
          </a:xfrm>
          <a:prstGeom prst="roundRect">
            <a:avLst>
              <a:gd name="adj" fmla="val 412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8445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mtClean="0"/>
              <a:t>Pinning a Site Using Meta</a:t>
            </a:r>
            <a:endParaRPr lang="en-US" dirty="0"/>
          </a:p>
        </p:txBody>
      </p:sp>
      <p:sp>
        <p:nvSpPr>
          <p:cNvPr id="28" name="Rectangle 27"/>
          <p:cNvSpPr/>
          <p:nvPr/>
        </p:nvSpPr>
        <p:spPr bwMode="auto">
          <a:xfrm>
            <a:off x="517591" y="1440900"/>
            <a:ext cx="11210308" cy="2814452"/>
          </a:xfrm>
          <a:prstGeom prst="rect">
            <a:avLst/>
          </a:prstGeom>
          <a:no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a:t>
            </a:r>
            <a:r>
              <a:rPr lang="en-US" sz="2000" dirty="0" err="1">
                <a:solidFill>
                  <a:schemeClr val="accent6"/>
                </a:solidFill>
                <a:latin typeface="Consolas" pitchFamily="49" charset="0"/>
                <a:cs typeface="Consolas" pitchFamily="49" charset="0"/>
              </a:rPr>
              <a:t>navbutton</a:t>
            </a:r>
            <a:r>
              <a:rPr lang="en-US" sz="2000" dirty="0">
                <a:solidFill>
                  <a:schemeClr val="accent6"/>
                </a:solidFill>
                <a:latin typeface="Consolas" pitchFamily="49" charset="0"/>
                <a:cs typeface="Consolas" pitchFamily="49" charset="0"/>
              </a:rPr>
              <a:t>-color" content="#00FF00" /&gt;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57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76" t="11650"/>
          <a:stretch/>
        </p:blipFill>
        <p:spPr bwMode="auto">
          <a:xfrm>
            <a:off x="7386179" y="4869719"/>
            <a:ext cx="4275370" cy="172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22419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Customizing the Icon</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71573"/>
            <a:ext cx="11210308" cy="306383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&lt;/title&gt;</a:t>
            </a:r>
          </a:p>
          <a:p>
            <a:r>
              <a:rPr lang="en-US" sz="2000" dirty="0">
                <a:solidFill>
                  <a:schemeClr val="tx1"/>
                </a:solidFill>
                <a:latin typeface="Consolas" pitchFamily="49" charset="0"/>
                <a:cs typeface="Consolas" pitchFamily="49" charset="0"/>
              </a:rPr>
              <a:t>    &lt;meta name="application-name"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-tooltip" content="Photo Gallery"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-window" content="width=1024;height=768" /&gt;</a:t>
            </a:r>
          </a:p>
          <a:p>
            <a:r>
              <a:rPr lang="en-US" sz="2000" dirty="0">
                <a:solidFill>
                  <a:schemeClr val="tx1"/>
                </a:solidFill>
                <a:latin typeface="Consolas" pitchFamily="49" charset="0"/>
                <a:cs typeface="Consolas" pitchFamily="49" charset="0"/>
              </a:rPr>
              <a:t>    &lt;meta name="</a:t>
            </a:r>
            <a:r>
              <a:rPr lang="en-US" sz="2000" dirty="0" err="1">
                <a:solidFill>
                  <a:schemeClr val="tx1"/>
                </a:solidFill>
                <a:latin typeface="Consolas" pitchFamily="49" charset="0"/>
                <a:cs typeface="Consolas" pitchFamily="49" charset="0"/>
              </a:rPr>
              <a:t>msapplication-starturl</a:t>
            </a:r>
            <a:r>
              <a:rPr lang="en-US" sz="2000" dirty="0">
                <a:solidFill>
                  <a:schemeClr val="tx1"/>
                </a:solidFill>
                <a:latin typeface="Consolas" pitchFamily="49" charset="0"/>
                <a:cs typeface="Consolas" pitchFamily="49" charset="0"/>
              </a:rPr>
              <a:t>" content="http://localhost:42179/" /&gt;</a:t>
            </a:r>
            <a:endParaRPr lang="en-US" sz="2000" dirty="0" smtClean="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meta name="</a:t>
            </a:r>
            <a:r>
              <a:rPr lang="en-US" sz="2000" dirty="0" err="1">
                <a:solidFill>
                  <a:schemeClr val="tx1"/>
                </a:solidFill>
                <a:latin typeface="Consolas" pitchFamily="49" charset="0"/>
                <a:cs typeface="Consolas" pitchFamily="49" charset="0"/>
              </a:rPr>
              <a:t>msapplication</a:t>
            </a:r>
            <a:r>
              <a:rPr lang="en-US" sz="2000" dirty="0">
                <a:solidFill>
                  <a:schemeClr val="tx1"/>
                </a:solidFill>
                <a:latin typeface="Consolas" pitchFamily="49" charset="0"/>
                <a:cs typeface="Consolas" pitchFamily="49" charset="0"/>
              </a:rPr>
              <a:t>-</a:t>
            </a:r>
            <a:r>
              <a:rPr lang="en-US" sz="2000" dirty="0" err="1">
                <a:solidFill>
                  <a:schemeClr val="tx1"/>
                </a:solidFill>
                <a:latin typeface="Consolas" pitchFamily="49" charset="0"/>
                <a:cs typeface="Consolas" pitchFamily="49" charset="0"/>
              </a:rPr>
              <a:t>navbutton</a:t>
            </a:r>
            <a:r>
              <a:rPr lang="en-US" sz="2000" dirty="0">
                <a:solidFill>
                  <a:schemeClr val="tx1"/>
                </a:solidFill>
                <a:latin typeface="Consolas" pitchFamily="49" charset="0"/>
                <a:cs typeface="Consolas" pitchFamily="49" charset="0"/>
              </a:rPr>
              <a:t>-color" content="#00FF00" </a:t>
            </a:r>
            <a:r>
              <a:rPr lang="en-US" sz="2000" dirty="0" smtClean="0">
                <a:solidFill>
                  <a:schemeClr val="tx1"/>
                </a:solidFill>
                <a:latin typeface="Consolas" pitchFamily="49" charset="0"/>
                <a:cs typeface="Consolas" pitchFamily="49" charset="0"/>
              </a:rPr>
              <a:t>/&gt;</a:t>
            </a:r>
          </a:p>
          <a:p>
            <a:r>
              <a:rPr lang="en-US" sz="2000" dirty="0">
                <a:solidFill>
                  <a:schemeClr val="accent6"/>
                </a:solidFill>
                <a:latin typeface="Consolas" pitchFamily="49" charset="0"/>
                <a:cs typeface="Consolas" pitchFamily="49" charset="0"/>
              </a:rPr>
              <a:t>    &lt;link </a:t>
            </a:r>
            <a:r>
              <a:rPr lang="en-US" sz="2000" dirty="0" err="1">
                <a:solidFill>
                  <a:schemeClr val="accent6"/>
                </a:solidFill>
                <a:latin typeface="Consolas" pitchFamily="49" charset="0"/>
                <a:cs typeface="Consolas" pitchFamily="49" charset="0"/>
              </a:rPr>
              <a:t>rel</a:t>
            </a:r>
            <a:r>
              <a:rPr lang="en-US" sz="2000" dirty="0">
                <a:solidFill>
                  <a:schemeClr val="accent6"/>
                </a:solidFill>
                <a:latin typeface="Consolas" pitchFamily="49" charset="0"/>
                <a:cs typeface="Consolas" pitchFamily="49" charset="0"/>
              </a:rPr>
              <a:t>="shortcut icon" </a:t>
            </a:r>
            <a:r>
              <a:rPr lang="en-US" sz="2000" dirty="0" err="1">
                <a:solidFill>
                  <a:schemeClr val="accent6"/>
                </a:solidFill>
                <a:latin typeface="Consolas" pitchFamily="49" charset="0"/>
                <a:cs typeface="Consolas" pitchFamily="49" charset="0"/>
              </a:rPr>
              <a:t>href</a:t>
            </a:r>
            <a:r>
              <a:rPr lang="en-US" sz="2000" dirty="0">
                <a:solidFill>
                  <a:schemeClr val="accent6"/>
                </a:solidFill>
                <a:latin typeface="Consolas" pitchFamily="49" charset="0"/>
                <a:cs typeface="Consolas" pitchFamily="49" charset="0"/>
              </a:rPr>
              <a:t>="~/slr_camera.ico"/&gt;</a:t>
            </a: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665" y="4282121"/>
            <a:ext cx="5643398" cy="233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04734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Adding a Jump List</a:t>
            </a:r>
            <a:endParaRPr lang="en-US" dirty="0"/>
          </a:p>
        </p:txBody>
      </p:sp>
      <p:sp>
        <p:nvSpPr>
          <p:cNvPr id="2" name="Text Placeholder 1"/>
          <p:cNvSpPr>
            <a:spLocks noGrp="1"/>
          </p:cNvSpPr>
          <p:nvPr>
            <p:ph type="body" sz="quarter" idx="10"/>
          </p:nvPr>
        </p:nvSpPr>
        <p:spPr/>
        <p:txBody>
          <a:bodyPr/>
          <a:lstStyle/>
          <a:p>
            <a:endParaRPr lang="en-US"/>
          </a:p>
        </p:txBody>
      </p:sp>
      <p:sp>
        <p:nvSpPr>
          <p:cNvPr id="28" name="Rectangle 27"/>
          <p:cNvSpPr/>
          <p:nvPr/>
        </p:nvSpPr>
        <p:spPr bwMode="auto">
          <a:xfrm>
            <a:off x="517591" y="1498318"/>
            <a:ext cx="11210308" cy="422761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tx1"/>
                </a:solidFill>
                <a:latin typeface="Consolas" pitchFamily="49" charset="0"/>
                <a:cs typeface="Consolas" pitchFamily="49" charset="0"/>
              </a:rPr>
              <a:t>&lt;head&gt;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&lt;</a:t>
            </a:r>
            <a:r>
              <a:rPr lang="en-US" sz="2000" dirty="0">
                <a:solidFill>
                  <a:schemeClr val="tx1"/>
                </a:solidFill>
                <a:latin typeface="Consolas" pitchFamily="49" charset="0"/>
                <a:cs typeface="Consolas" pitchFamily="49" charset="0"/>
              </a:rPr>
              <a:t>title&gt;@</a:t>
            </a:r>
            <a:r>
              <a:rPr lang="en-US" sz="2000" dirty="0" err="1">
                <a:solidFill>
                  <a:schemeClr val="tx1"/>
                </a:solidFill>
                <a:latin typeface="Consolas" pitchFamily="49" charset="0"/>
                <a:cs typeface="Consolas" pitchFamily="49" charset="0"/>
              </a:rPr>
              <a:t>Page.Title</a:t>
            </a:r>
            <a:r>
              <a:rPr lang="en-US" sz="2000" dirty="0">
                <a:solidFill>
                  <a:schemeClr val="tx1"/>
                </a:solidFill>
                <a:latin typeface="Consolas" pitchFamily="49" charset="0"/>
                <a:cs typeface="Consolas" pitchFamily="49" charset="0"/>
              </a:rPr>
              <a:t>&lt;/title</a:t>
            </a:r>
            <a:r>
              <a:rPr lang="en-US" sz="2000" dirty="0" smtClean="0">
                <a:solidFill>
                  <a:schemeClr val="tx1"/>
                </a:solidFill>
                <a:latin typeface="Consolas" pitchFamily="49" charset="0"/>
                <a:cs typeface="Consolas" pitchFamily="49" charset="0"/>
              </a:rPr>
              <a:t>&gt;</a:t>
            </a:r>
          </a:p>
          <a:p>
            <a:r>
              <a:rPr lang="en-US" sz="2000" dirty="0">
                <a:solidFill>
                  <a:schemeClr val="tx1"/>
                </a:solidFill>
                <a:latin typeface="Consolas" pitchFamily="49" charset="0"/>
                <a:cs typeface="Consolas" pitchFamily="49" charset="0"/>
              </a:rPr>
              <a:t> </a:t>
            </a:r>
            <a:r>
              <a:rPr lang="en-US" sz="2000" dirty="0" smtClean="0">
                <a:solidFill>
                  <a:schemeClr val="tx1"/>
                </a:solidFill>
                <a:latin typeface="Consolas" pitchFamily="49" charset="0"/>
                <a:cs typeface="Consolas" pitchFamily="49" charset="0"/>
              </a:rPr>
              <a:t>   …</a:t>
            </a:r>
            <a:endParaRPr lang="en-US" sz="2000" dirty="0">
              <a:solidFill>
                <a:schemeClr val="tx1"/>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    &lt;link </a:t>
            </a:r>
            <a:r>
              <a:rPr lang="en-US" sz="2000" dirty="0" err="1" smtClean="0">
                <a:solidFill>
                  <a:schemeClr val="tx1"/>
                </a:solidFill>
                <a:latin typeface="Consolas" pitchFamily="49" charset="0"/>
                <a:cs typeface="Consolas" pitchFamily="49" charset="0"/>
              </a:rPr>
              <a:t>rel</a:t>
            </a:r>
            <a:r>
              <a:rPr lang="en-US" sz="2000" dirty="0" smtClean="0">
                <a:solidFill>
                  <a:schemeClr val="tx1"/>
                </a:solidFill>
                <a:latin typeface="Consolas" pitchFamily="49" charset="0"/>
                <a:cs typeface="Consolas" pitchFamily="49" charset="0"/>
              </a:rPr>
              <a:t>="shortcut icon" </a:t>
            </a:r>
            <a:r>
              <a:rPr lang="en-US" sz="2000" dirty="0" err="1" smtClean="0">
                <a:solidFill>
                  <a:schemeClr val="tx1"/>
                </a:solidFill>
                <a:latin typeface="Consolas" pitchFamily="49" charset="0"/>
                <a:cs typeface="Consolas" pitchFamily="49" charset="0"/>
              </a:rPr>
              <a:t>href</a:t>
            </a:r>
            <a:r>
              <a:rPr lang="en-US" sz="2000" dirty="0" smtClean="0">
                <a:solidFill>
                  <a:schemeClr val="tx1"/>
                </a:solidFill>
                <a:latin typeface="Consolas" pitchFamily="49" charset="0"/>
                <a:cs typeface="Consolas" pitchFamily="49" charset="0"/>
              </a:rPr>
              <a:t>="~/slr_camera.ico"/&gt;</a:t>
            </a: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content="name=New Gallery;</a:t>
            </a:r>
          </a:p>
          <a:p>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://localhost:42179/New;</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=favicon.ico</a:t>
            </a:r>
            <a:r>
              <a:rPr lang="en-US" sz="2000" dirty="0">
                <a:solidFill>
                  <a:schemeClr val="accent6"/>
                </a:solidFill>
                <a:latin typeface="Consolas" pitchFamily="49" charset="0"/>
                <a:cs typeface="Consolas" pitchFamily="49" charset="0"/>
              </a:rPr>
              <a:t>"/&gt;</a:t>
            </a:r>
          </a:p>
          <a:p>
            <a:endParaRPr lang="en-US" sz="2000" dirty="0">
              <a:solidFill>
                <a:schemeClr val="accent6"/>
              </a:solidFill>
              <a:latin typeface="Consolas" pitchFamily="49" charset="0"/>
              <a:cs typeface="Consolas" pitchFamily="49" charset="0"/>
            </a:endParaRPr>
          </a:p>
          <a:p>
            <a:r>
              <a:rPr lang="en-US" sz="2000" dirty="0" smtClean="0">
                <a:solidFill>
                  <a:schemeClr val="accent6"/>
                </a:solidFill>
                <a:latin typeface="Consolas" pitchFamily="49" charset="0"/>
                <a:cs typeface="Consolas" pitchFamily="49" charset="0"/>
              </a:rPr>
              <a:t>    &lt;</a:t>
            </a:r>
            <a:r>
              <a:rPr lang="en-US" sz="2000" dirty="0">
                <a:solidFill>
                  <a:schemeClr val="accent6"/>
                </a:solidFill>
                <a:latin typeface="Consolas" pitchFamily="49" charset="0"/>
                <a:cs typeface="Consolas" pitchFamily="49" charset="0"/>
              </a:rPr>
              <a:t>meta name="</a:t>
            </a:r>
            <a:r>
              <a:rPr lang="en-US" sz="2000" dirty="0" err="1">
                <a:solidFill>
                  <a:schemeClr val="accent6"/>
                </a:solidFill>
                <a:latin typeface="Consolas" pitchFamily="49" charset="0"/>
                <a:cs typeface="Consolas" pitchFamily="49" charset="0"/>
              </a:rPr>
              <a:t>msapplication</a:t>
            </a:r>
            <a:r>
              <a:rPr lang="en-US" sz="2000" dirty="0">
                <a:solidFill>
                  <a:schemeClr val="accent6"/>
                </a:solidFill>
                <a:latin typeface="Consolas" pitchFamily="49" charset="0"/>
                <a:cs typeface="Consolas" pitchFamily="49" charset="0"/>
              </a:rPr>
              <a:t>-task" </a:t>
            </a:r>
          </a:p>
          <a:p>
            <a:r>
              <a:rPr lang="en-US" sz="2000" dirty="0" smtClean="0">
                <a:solidFill>
                  <a:schemeClr val="accent6"/>
                </a:solidFill>
                <a:latin typeface="Consolas" pitchFamily="49" charset="0"/>
                <a:cs typeface="Consolas" pitchFamily="49" charset="0"/>
              </a:rPr>
              <a:t>          content</a:t>
            </a:r>
            <a:r>
              <a:rPr lang="en-US" sz="2000" dirty="0">
                <a:solidFill>
                  <a:schemeClr val="accent6"/>
                </a:solidFill>
                <a:latin typeface="Consolas" pitchFamily="49" charset="0"/>
                <a:cs typeface="Consolas" pitchFamily="49" charset="0"/>
              </a:rPr>
              <a:t>="name=Tags;</a:t>
            </a:r>
          </a:p>
          <a:p>
            <a:r>
              <a:rPr lang="en-US" sz="2000" dirty="0">
                <a:solidFill>
                  <a:schemeClr val="accent6"/>
                </a:solidFill>
                <a:latin typeface="Consolas" pitchFamily="49" charset="0"/>
                <a:cs typeface="Consolas" pitchFamily="49" charset="0"/>
              </a:rPr>
              <a:t>  </a:t>
            </a:r>
            <a:r>
              <a:rPr lang="en-US" sz="2000" dirty="0" smtClean="0">
                <a:solidFill>
                  <a:schemeClr val="accent6"/>
                </a:solidFill>
                <a:latin typeface="Consolas" pitchFamily="49" charset="0"/>
                <a:cs typeface="Consolas" pitchFamily="49" charset="0"/>
              </a:rPr>
              <a:t>        action-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=http</a:t>
            </a:r>
            <a:r>
              <a:rPr lang="en-US" sz="2000" dirty="0">
                <a:solidFill>
                  <a:schemeClr val="accent6"/>
                </a:solidFill>
                <a:latin typeface="Consolas" pitchFamily="49" charset="0"/>
                <a:cs typeface="Consolas" pitchFamily="49" charset="0"/>
              </a:rPr>
              <a:t>://localhost:42179/Tag;</a:t>
            </a:r>
          </a:p>
          <a:p>
            <a:r>
              <a:rPr lang="en-US" sz="2000" dirty="0" smtClean="0">
                <a:solidFill>
                  <a:schemeClr val="accent6"/>
                </a:solidFill>
                <a:latin typeface="Consolas" pitchFamily="49" charset="0"/>
                <a:cs typeface="Consolas" pitchFamily="49" charset="0"/>
              </a:rPr>
              <a:t>          icon-</a:t>
            </a:r>
            <a:r>
              <a:rPr lang="en-US" sz="2000" dirty="0" err="1" smtClean="0">
                <a:solidFill>
                  <a:schemeClr val="accent6"/>
                </a:solidFill>
                <a:latin typeface="Consolas" pitchFamily="49" charset="0"/>
                <a:cs typeface="Consolas" pitchFamily="49" charset="0"/>
              </a:rPr>
              <a:t>uri</a:t>
            </a:r>
            <a:r>
              <a:rPr lang="en-US" sz="2000" dirty="0" smtClean="0">
                <a:solidFill>
                  <a:schemeClr val="accent6"/>
                </a:solidFill>
                <a:latin typeface="Consolas" pitchFamily="49" charset="0"/>
                <a:cs typeface="Consolas" pitchFamily="49" charset="0"/>
              </a:rPr>
              <a:t>=slr_camera.ico</a:t>
            </a:r>
            <a:r>
              <a:rPr lang="en-US" sz="2000" dirty="0">
                <a:solidFill>
                  <a:schemeClr val="accent6"/>
                </a:solidFill>
                <a:latin typeface="Consolas" pitchFamily="49" charset="0"/>
                <a:cs typeface="Consolas" pitchFamily="49" charset="0"/>
              </a:rPr>
              <a:t>"/&gt;</a:t>
            </a:r>
            <a:endParaRPr lang="en-US" sz="2000" dirty="0" smtClean="0">
              <a:solidFill>
                <a:schemeClr val="accent6"/>
              </a:solidFill>
              <a:latin typeface="Consolas" pitchFamily="49" charset="0"/>
              <a:cs typeface="Consolas" pitchFamily="49" charset="0"/>
            </a:endParaRPr>
          </a:p>
          <a:p>
            <a:r>
              <a:rPr lang="en-US" sz="2000" dirty="0" smtClean="0">
                <a:solidFill>
                  <a:schemeClr val="tx1"/>
                </a:solidFill>
                <a:latin typeface="Consolas" pitchFamily="49" charset="0"/>
                <a:cs typeface="Consolas" pitchFamily="49" charset="0"/>
              </a:rPr>
              <a:t>&lt;/</a:t>
            </a:r>
            <a:r>
              <a:rPr lang="en-US" sz="2000" dirty="0">
                <a:solidFill>
                  <a:schemeClr val="tx1"/>
                </a:solidFill>
                <a:latin typeface="Consolas" pitchFamily="49" charset="0"/>
                <a:cs typeface="Consolas" pitchFamily="49" charset="0"/>
              </a:rPr>
              <a:t>head&gt;</a:t>
            </a: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083" y="3802773"/>
            <a:ext cx="3553980" cy="2810752"/>
          </a:xfrm>
          <a:prstGeom prst="roundRect">
            <a:avLst>
              <a:gd name="adj" fmla="val 314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460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519299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378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ctrTitle"/>
            <p:custDataLst>
              <p:tags r:id="rId3"/>
            </p:custDataLst>
          </p:nvPr>
        </p:nvSpPr>
        <p:spPr/>
        <p:txBody>
          <a:bodyPr/>
          <a:lstStyle/>
          <a:p>
            <a:r>
              <a:rPr lang="en-US" dirty="0" smtClean="0"/>
              <a:t>Pinning a Site</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47287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39470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8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Interoperable</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574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6239514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61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Working with Standards Bodies</a:t>
            </a:r>
            <a:endParaRPr lang="en-US" dirty="0"/>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Member of many W3C Working Groups</a:t>
            </a:r>
          </a:p>
        </p:txBody>
      </p:sp>
      <p:sp>
        <p:nvSpPr>
          <p:cNvPr id="8" name="Freeform 95"/>
          <p:cNvSpPr>
            <a:spLocks noEditPoints="1"/>
          </p:cNvSpPr>
          <p:nvPr/>
        </p:nvSpPr>
        <p:spPr bwMode="black">
          <a:xfrm>
            <a:off x="7649999" y="2866477"/>
            <a:ext cx="2011553" cy="1747070"/>
          </a:xfrm>
          <a:custGeom>
            <a:avLst/>
            <a:gdLst>
              <a:gd name="T0" fmla="*/ 255 w 1703"/>
              <a:gd name="T1" fmla="*/ 387 h 1479"/>
              <a:gd name="T2" fmla="*/ 173 w 1703"/>
              <a:gd name="T3" fmla="*/ 675 h 1479"/>
              <a:gd name="T4" fmla="*/ 91 w 1703"/>
              <a:gd name="T5" fmla="*/ 675 h 1479"/>
              <a:gd name="T6" fmla="*/ 27 w 1703"/>
              <a:gd name="T7" fmla="*/ 387 h 1479"/>
              <a:gd name="T8" fmla="*/ 167 w 1703"/>
              <a:gd name="T9" fmla="*/ 117 h 1479"/>
              <a:gd name="T10" fmla="*/ 509 w 1703"/>
              <a:gd name="T11" fmla="*/ 117 h 1479"/>
              <a:gd name="T12" fmla="*/ 622 w 1703"/>
              <a:gd name="T13" fmla="*/ 186 h 1479"/>
              <a:gd name="T14" fmla="*/ 361 w 1703"/>
              <a:gd name="T15" fmla="*/ 387 h 1479"/>
              <a:gd name="T16" fmla="*/ 447 w 1703"/>
              <a:gd name="T17" fmla="*/ 479 h 1479"/>
              <a:gd name="T18" fmla="*/ 516 w 1703"/>
              <a:gd name="T19" fmla="*/ 479 h 1479"/>
              <a:gd name="T20" fmla="*/ 647 w 1703"/>
              <a:gd name="T21" fmla="*/ 479 h 1479"/>
              <a:gd name="T22" fmla="*/ 671 w 1703"/>
              <a:gd name="T23" fmla="*/ 358 h 1479"/>
              <a:gd name="T24" fmla="*/ 939 w 1703"/>
              <a:gd name="T25" fmla="*/ 387 h 1479"/>
              <a:gd name="T26" fmla="*/ 857 w 1703"/>
              <a:gd name="T27" fmla="*/ 675 h 1479"/>
              <a:gd name="T28" fmla="*/ 775 w 1703"/>
              <a:gd name="T29" fmla="*/ 675 h 1479"/>
              <a:gd name="T30" fmla="*/ 711 w 1703"/>
              <a:gd name="T31" fmla="*/ 387 h 1479"/>
              <a:gd name="T32" fmla="*/ 851 w 1703"/>
              <a:gd name="T33" fmla="*/ 117 h 1479"/>
              <a:gd name="T34" fmla="*/ 1193 w 1703"/>
              <a:gd name="T35" fmla="*/ 117 h 1479"/>
              <a:gd name="T36" fmla="*/ 1306 w 1703"/>
              <a:gd name="T37" fmla="*/ 186 h 1479"/>
              <a:gd name="T38" fmla="*/ 1045 w 1703"/>
              <a:gd name="T39" fmla="*/ 387 h 1479"/>
              <a:gd name="T40" fmla="*/ 1131 w 1703"/>
              <a:gd name="T41" fmla="*/ 479 h 1479"/>
              <a:gd name="T42" fmla="*/ 1200 w 1703"/>
              <a:gd name="T43" fmla="*/ 479 h 1479"/>
              <a:gd name="T44" fmla="*/ 1331 w 1703"/>
              <a:gd name="T45" fmla="*/ 479 h 1479"/>
              <a:gd name="T46" fmla="*/ 1356 w 1703"/>
              <a:gd name="T47" fmla="*/ 358 h 1479"/>
              <a:gd name="T48" fmla="*/ 1624 w 1703"/>
              <a:gd name="T49" fmla="*/ 387 h 1479"/>
              <a:gd name="T50" fmla="*/ 1541 w 1703"/>
              <a:gd name="T51" fmla="*/ 675 h 1479"/>
              <a:gd name="T52" fmla="*/ 1459 w 1703"/>
              <a:gd name="T53" fmla="*/ 675 h 1479"/>
              <a:gd name="T54" fmla="*/ 1395 w 1703"/>
              <a:gd name="T55" fmla="*/ 387 h 1479"/>
              <a:gd name="T56" fmla="*/ 1535 w 1703"/>
              <a:gd name="T57" fmla="*/ 117 h 1479"/>
              <a:gd name="T58" fmla="*/ 168 w 1703"/>
              <a:gd name="T59" fmla="*/ 885 h 1479"/>
              <a:gd name="T60" fmla="*/ 281 w 1703"/>
              <a:gd name="T61" fmla="*/ 955 h 1479"/>
              <a:gd name="T62" fmla="*/ 19 w 1703"/>
              <a:gd name="T63" fmla="*/ 1156 h 1479"/>
              <a:gd name="T64" fmla="*/ 106 w 1703"/>
              <a:gd name="T65" fmla="*/ 1248 h 1479"/>
              <a:gd name="T66" fmla="*/ 174 w 1703"/>
              <a:gd name="T67" fmla="*/ 1248 h 1479"/>
              <a:gd name="T68" fmla="*/ 306 w 1703"/>
              <a:gd name="T69" fmla="*/ 1248 h 1479"/>
              <a:gd name="T70" fmla="*/ 330 w 1703"/>
              <a:gd name="T71" fmla="*/ 1127 h 1479"/>
              <a:gd name="T72" fmla="*/ 598 w 1703"/>
              <a:gd name="T73" fmla="*/ 1155 h 1479"/>
              <a:gd name="T74" fmla="*/ 516 w 1703"/>
              <a:gd name="T75" fmla="*/ 1443 h 1479"/>
              <a:gd name="T76" fmla="*/ 434 w 1703"/>
              <a:gd name="T77" fmla="*/ 1443 h 1479"/>
              <a:gd name="T78" fmla="*/ 370 w 1703"/>
              <a:gd name="T79" fmla="*/ 1155 h 1479"/>
              <a:gd name="T80" fmla="*/ 510 w 1703"/>
              <a:gd name="T81" fmla="*/ 885 h 1479"/>
              <a:gd name="T82" fmla="*/ 852 w 1703"/>
              <a:gd name="T83" fmla="*/ 885 h 1479"/>
              <a:gd name="T84" fmla="*/ 965 w 1703"/>
              <a:gd name="T85" fmla="*/ 955 h 1479"/>
              <a:gd name="T86" fmla="*/ 704 w 1703"/>
              <a:gd name="T87" fmla="*/ 1156 h 1479"/>
              <a:gd name="T88" fmla="*/ 790 w 1703"/>
              <a:gd name="T89" fmla="*/ 1248 h 1479"/>
              <a:gd name="T90" fmla="*/ 859 w 1703"/>
              <a:gd name="T91" fmla="*/ 1248 h 1479"/>
              <a:gd name="T92" fmla="*/ 990 w 1703"/>
              <a:gd name="T93" fmla="*/ 1248 h 1479"/>
              <a:gd name="T94" fmla="*/ 1014 w 1703"/>
              <a:gd name="T95" fmla="*/ 1127 h 1479"/>
              <a:gd name="T96" fmla="*/ 1282 w 1703"/>
              <a:gd name="T97" fmla="*/ 1155 h 1479"/>
              <a:gd name="T98" fmla="*/ 1200 w 1703"/>
              <a:gd name="T99" fmla="*/ 1443 h 1479"/>
              <a:gd name="T100" fmla="*/ 1118 w 1703"/>
              <a:gd name="T101" fmla="*/ 1443 h 1479"/>
              <a:gd name="T102" fmla="*/ 1054 w 1703"/>
              <a:gd name="T103" fmla="*/ 1155 h 1479"/>
              <a:gd name="T104" fmla="*/ 1194 w 1703"/>
              <a:gd name="T105" fmla="*/ 885 h 1479"/>
              <a:gd name="T106" fmla="*/ 1536 w 1703"/>
              <a:gd name="T107" fmla="*/ 885 h 1479"/>
              <a:gd name="T108" fmla="*/ 1649 w 1703"/>
              <a:gd name="T109" fmla="*/ 955 h 1479"/>
              <a:gd name="T110" fmla="*/ 1388 w 1703"/>
              <a:gd name="T111" fmla="*/ 1156 h 1479"/>
              <a:gd name="T112" fmla="*/ 1474 w 1703"/>
              <a:gd name="T113" fmla="*/ 1248 h 1479"/>
              <a:gd name="T114" fmla="*/ 1543 w 1703"/>
              <a:gd name="T115" fmla="*/ 1248 h 1479"/>
              <a:gd name="T116" fmla="*/ 1674 w 1703"/>
              <a:gd name="T117" fmla="*/ 1248 h 1479"/>
              <a:gd name="T118" fmla="*/ 1699 w 1703"/>
              <a:gd name="T119" fmla="*/ 1127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3" h="1479">
                <a:moveTo>
                  <a:pt x="231" y="131"/>
                </a:moveTo>
                <a:cubicBezTo>
                  <a:pt x="272" y="131"/>
                  <a:pt x="306" y="165"/>
                  <a:pt x="306" y="206"/>
                </a:cubicBezTo>
                <a:cubicBezTo>
                  <a:pt x="306" y="227"/>
                  <a:pt x="306" y="372"/>
                  <a:pt x="306" y="387"/>
                </a:cubicBezTo>
                <a:cubicBezTo>
                  <a:pt x="306" y="401"/>
                  <a:pt x="294" y="412"/>
                  <a:pt x="281" y="412"/>
                </a:cubicBezTo>
                <a:cubicBezTo>
                  <a:pt x="267" y="412"/>
                  <a:pt x="255" y="401"/>
                  <a:pt x="255" y="387"/>
                </a:cubicBezTo>
                <a:cubicBezTo>
                  <a:pt x="255" y="370"/>
                  <a:pt x="255" y="223"/>
                  <a:pt x="255" y="223"/>
                </a:cubicBezTo>
                <a:cubicBezTo>
                  <a:pt x="242" y="223"/>
                  <a:pt x="242" y="223"/>
                  <a:pt x="242" y="223"/>
                </a:cubicBezTo>
                <a:cubicBezTo>
                  <a:pt x="242" y="223"/>
                  <a:pt x="242" y="646"/>
                  <a:pt x="242" y="675"/>
                </a:cubicBezTo>
                <a:cubicBezTo>
                  <a:pt x="242" y="693"/>
                  <a:pt x="226" y="708"/>
                  <a:pt x="207" y="708"/>
                </a:cubicBezTo>
                <a:cubicBezTo>
                  <a:pt x="189" y="708"/>
                  <a:pt x="173" y="693"/>
                  <a:pt x="173" y="675"/>
                </a:cubicBezTo>
                <a:cubicBezTo>
                  <a:pt x="173" y="646"/>
                  <a:pt x="173" y="414"/>
                  <a:pt x="173" y="414"/>
                </a:cubicBezTo>
                <a:cubicBezTo>
                  <a:pt x="160" y="414"/>
                  <a:pt x="160" y="414"/>
                  <a:pt x="160" y="414"/>
                </a:cubicBezTo>
                <a:cubicBezTo>
                  <a:pt x="160" y="414"/>
                  <a:pt x="160" y="646"/>
                  <a:pt x="160" y="675"/>
                </a:cubicBezTo>
                <a:cubicBezTo>
                  <a:pt x="160" y="693"/>
                  <a:pt x="144" y="708"/>
                  <a:pt x="125" y="708"/>
                </a:cubicBezTo>
                <a:cubicBezTo>
                  <a:pt x="106" y="708"/>
                  <a:pt x="91" y="693"/>
                  <a:pt x="91" y="675"/>
                </a:cubicBezTo>
                <a:cubicBezTo>
                  <a:pt x="91" y="646"/>
                  <a:pt x="91" y="223"/>
                  <a:pt x="91" y="223"/>
                </a:cubicBezTo>
                <a:cubicBezTo>
                  <a:pt x="77" y="223"/>
                  <a:pt x="77" y="223"/>
                  <a:pt x="77" y="223"/>
                </a:cubicBezTo>
                <a:cubicBezTo>
                  <a:pt x="77" y="223"/>
                  <a:pt x="77" y="370"/>
                  <a:pt x="77" y="387"/>
                </a:cubicBezTo>
                <a:cubicBezTo>
                  <a:pt x="77" y="401"/>
                  <a:pt x="67" y="412"/>
                  <a:pt x="53" y="412"/>
                </a:cubicBezTo>
                <a:cubicBezTo>
                  <a:pt x="38" y="412"/>
                  <a:pt x="27" y="401"/>
                  <a:pt x="27" y="387"/>
                </a:cubicBezTo>
                <a:cubicBezTo>
                  <a:pt x="27" y="372"/>
                  <a:pt x="27" y="227"/>
                  <a:pt x="27" y="206"/>
                </a:cubicBezTo>
                <a:cubicBezTo>
                  <a:pt x="27" y="165"/>
                  <a:pt x="61" y="131"/>
                  <a:pt x="102" y="131"/>
                </a:cubicBezTo>
                <a:cubicBezTo>
                  <a:pt x="122" y="131"/>
                  <a:pt x="210" y="131"/>
                  <a:pt x="231" y="131"/>
                </a:cubicBezTo>
                <a:close/>
                <a:moveTo>
                  <a:pt x="109" y="58"/>
                </a:moveTo>
                <a:cubicBezTo>
                  <a:pt x="109" y="90"/>
                  <a:pt x="135" y="117"/>
                  <a:pt x="167" y="117"/>
                </a:cubicBezTo>
                <a:cubicBezTo>
                  <a:pt x="199" y="117"/>
                  <a:pt x="225" y="90"/>
                  <a:pt x="225" y="58"/>
                </a:cubicBezTo>
                <a:cubicBezTo>
                  <a:pt x="225" y="26"/>
                  <a:pt x="199" y="0"/>
                  <a:pt x="167" y="0"/>
                </a:cubicBezTo>
                <a:cubicBezTo>
                  <a:pt x="135" y="0"/>
                  <a:pt x="109" y="26"/>
                  <a:pt x="109" y="58"/>
                </a:cubicBezTo>
                <a:close/>
                <a:moveTo>
                  <a:pt x="451" y="58"/>
                </a:moveTo>
                <a:cubicBezTo>
                  <a:pt x="451" y="90"/>
                  <a:pt x="477" y="117"/>
                  <a:pt x="509" y="117"/>
                </a:cubicBezTo>
                <a:cubicBezTo>
                  <a:pt x="541" y="117"/>
                  <a:pt x="568" y="90"/>
                  <a:pt x="568" y="58"/>
                </a:cubicBezTo>
                <a:cubicBezTo>
                  <a:pt x="568" y="26"/>
                  <a:pt x="541" y="0"/>
                  <a:pt x="509" y="0"/>
                </a:cubicBezTo>
                <a:cubicBezTo>
                  <a:pt x="477" y="0"/>
                  <a:pt x="451" y="26"/>
                  <a:pt x="451" y="58"/>
                </a:cubicBezTo>
                <a:close/>
                <a:moveTo>
                  <a:pt x="671" y="358"/>
                </a:moveTo>
                <a:cubicBezTo>
                  <a:pt x="669" y="349"/>
                  <a:pt x="644" y="259"/>
                  <a:pt x="622" y="186"/>
                </a:cubicBezTo>
                <a:cubicBezTo>
                  <a:pt x="614" y="159"/>
                  <a:pt x="585" y="132"/>
                  <a:pt x="556" y="132"/>
                </a:cubicBezTo>
                <a:cubicBezTo>
                  <a:pt x="541" y="132"/>
                  <a:pt x="475" y="132"/>
                  <a:pt x="462" y="132"/>
                </a:cubicBezTo>
                <a:cubicBezTo>
                  <a:pt x="433" y="132"/>
                  <a:pt x="404" y="159"/>
                  <a:pt x="396" y="186"/>
                </a:cubicBezTo>
                <a:cubicBezTo>
                  <a:pt x="374" y="259"/>
                  <a:pt x="348" y="349"/>
                  <a:pt x="345" y="358"/>
                </a:cubicBezTo>
                <a:cubicBezTo>
                  <a:pt x="342" y="371"/>
                  <a:pt x="348" y="383"/>
                  <a:pt x="361" y="387"/>
                </a:cubicBezTo>
                <a:cubicBezTo>
                  <a:pt x="373" y="390"/>
                  <a:pt x="386" y="383"/>
                  <a:pt x="389" y="371"/>
                </a:cubicBezTo>
                <a:cubicBezTo>
                  <a:pt x="394" y="354"/>
                  <a:pt x="436" y="210"/>
                  <a:pt x="436" y="210"/>
                </a:cubicBezTo>
                <a:cubicBezTo>
                  <a:pt x="451" y="210"/>
                  <a:pt x="451" y="210"/>
                  <a:pt x="451" y="210"/>
                </a:cubicBezTo>
                <a:cubicBezTo>
                  <a:pt x="371" y="479"/>
                  <a:pt x="371" y="479"/>
                  <a:pt x="371" y="479"/>
                </a:cubicBezTo>
                <a:cubicBezTo>
                  <a:pt x="447" y="479"/>
                  <a:pt x="447" y="479"/>
                  <a:pt x="447" y="479"/>
                </a:cubicBezTo>
                <a:cubicBezTo>
                  <a:pt x="447" y="572"/>
                  <a:pt x="447" y="671"/>
                  <a:pt x="447" y="683"/>
                </a:cubicBezTo>
                <a:cubicBezTo>
                  <a:pt x="447" y="698"/>
                  <a:pt x="459" y="710"/>
                  <a:pt x="475" y="710"/>
                </a:cubicBezTo>
                <a:cubicBezTo>
                  <a:pt x="490" y="710"/>
                  <a:pt x="503" y="698"/>
                  <a:pt x="503" y="683"/>
                </a:cubicBezTo>
                <a:cubicBezTo>
                  <a:pt x="503" y="660"/>
                  <a:pt x="503" y="479"/>
                  <a:pt x="503" y="479"/>
                </a:cubicBezTo>
                <a:cubicBezTo>
                  <a:pt x="516" y="479"/>
                  <a:pt x="516" y="479"/>
                  <a:pt x="516" y="479"/>
                </a:cubicBezTo>
                <a:cubicBezTo>
                  <a:pt x="516" y="479"/>
                  <a:pt x="516" y="660"/>
                  <a:pt x="516" y="683"/>
                </a:cubicBezTo>
                <a:cubicBezTo>
                  <a:pt x="516" y="698"/>
                  <a:pt x="529" y="710"/>
                  <a:pt x="543" y="710"/>
                </a:cubicBezTo>
                <a:cubicBezTo>
                  <a:pt x="559" y="710"/>
                  <a:pt x="571" y="698"/>
                  <a:pt x="571" y="683"/>
                </a:cubicBezTo>
                <a:cubicBezTo>
                  <a:pt x="571" y="671"/>
                  <a:pt x="571" y="572"/>
                  <a:pt x="571" y="479"/>
                </a:cubicBezTo>
                <a:cubicBezTo>
                  <a:pt x="647" y="479"/>
                  <a:pt x="647" y="479"/>
                  <a:pt x="647" y="479"/>
                </a:cubicBezTo>
                <a:cubicBezTo>
                  <a:pt x="568" y="210"/>
                  <a:pt x="568" y="210"/>
                  <a:pt x="568" y="210"/>
                </a:cubicBezTo>
                <a:cubicBezTo>
                  <a:pt x="581" y="210"/>
                  <a:pt x="581" y="210"/>
                  <a:pt x="581" y="210"/>
                </a:cubicBezTo>
                <a:cubicBezTo>
                  <a:pt x="581" y="210"/>
                  <a:pt x="623" y="354"/>
                  <a:pt x="629" y="371"/>
                </a:cubicBezTo>
                <a:cubicBezTo>
                  <a:pt x="632" y="383"/>
                  <a:pt x="645" y="390"/>
                  <a:pt x="657" y="387"/>
                </a:cubicBezTo>
                <a:cubicBezTo>
                  <a:pt x="669" y="383"/>
                  <a:pt x="675" y="371"/>
                  <a:pt x="671" y="358"/>
                </a:cubicBezTo>
                <a:moveTo>
                  <a:pt x="915" y="131"/>
                </a:moveTo>
                <a:cubicBezTo>
                  <a:pt x="956" y="131"/>
                  <a:pt x="990" y="165"/>
                  <a:pt x="990" y="206"/>
                </a:cubicBezTo>
                <a:cubicBezTo>
                  <a:pt x="990" y="227"/>
                  <a:pt x="990" y="372"/>
                  <a:pt x="990" y="387"/>
                </a:cubicBezTo>
                <a:cubicBezTo>
                  <a:pt x="990" y="401"/>
                  <a:pt x="978" y="412"/>
                  <a:pt x="965" y="412"/>
                </a:cubicBezTo>
                <a:cubicBezTo>
                  <a:pt x="951" y="412"/>
                  <a:pt x="939" y="401"/>
                  <a:pt x="939" y="387"/>
                </a:cubicBezTo>
                <a:cubicBezTo>
                  <a:pt x="939" y="370"/>
                  <a:pt x="939" y="223"/>
                  <a:pt x="939" y="223"/>
                </a:cubicBezTo>
                <a:cubicBezTo>
                  <a:pt x="926" y="223"/>
                  <a:pt x="926" y="223"/>
                  <a:pt x="926" y="223"/>
                </a:cubicBezTo>
                <a:cubicBezTo>
                  <a:pt x="926" y="223"/>
                  <a:pt x="926" y="646"/>
                  <a:pt x="926" y="675"/>
                </a:cubicBezTo>
                <a:cubicBezTo>
                  <a:pt x="926" y="693"/>
                  <a:pt x="910" y="708"/>
                  <a:pt x="892" y="708"/>
                </a:cubicBezTo>
                <a:cubicBezTo>
                  <a:pt x="873" y="708"/>
                  <a:pt x="857" y="693"/>
                  <a:pt x="857" y="675"/>
                </a:cubicBezTo>
                <a:cubicBezTo>
                  <a:pt x="857" y="646"/>
                  <a:pt x="857" y="414"/>
                  <a:pt x="857" y="414"/>
                </a:cubicBezTo>
                <a:cubicBezTo>
                  <a:pt x="844" y="414"/>
                  <a:pt x="844" y="414"/>
                  <a:pt x="844" y="414"/>
                </a:cubicBezTo>
                <a:cubicBezTo>
                  <a:pt x="844" y="414"/>
                  <a:pt x="844" y="646"/>
                  <a:pt x="844" y="675"/>
                </a:cubicBezTo>
                <a:cubicBezTo>
                  <a:pt x="844" y="693"/>
                  <a:pt x="828" y="708"/>
                  <a:pt x="809" y="708"/>
                </a:cubicBezTo>
                <a:cubicBezTo>
                  <a:pt x="791" y="708"/>
                  <a:pt x="775" y="693"/>
                  <a:pt x="775" y="675"/>
                </a:cubicBezTo>
                <a:cubicBezTo>
                  <a:pt x="775" y="646"/>
                  <a:pt x="775" y="223"/>
                  <a:pt x="775" y="223"/>
                </a:cubicBezTo>
                <a:cubicBezTo>
                  <a:pt x="762" y="223"/>
                  <a:pt x="762" y="223"/>
                  <a:pt x="762" y="223"/>
                </a:cubicBezTo>
                <a:cubicBezTo>
                  <a:pt x="762" y="223"/>
                  <a:pt x="762" y="370"/>
                  <a:pt x="762" y="387"/>
                </a:cubicBezTo>
                <a:cubicBezTo>
                  <a:pt x="762" y="401"/>
                  <a:pt x="751" y="412"/>
                  <a:pt x="737" y="412"/>
                </a:cubicBezTo>
                <a:cubicBezTo>
                  <a:pt x="723" y="412"/>
                  <a:pt x="711" y="401"/>
                  <a:pt x="711" y="387"/>
                </a:cubicBezTo>
                <a:cubicBezTo>
                  <a:pt x="711" y="372"/>
                  <a:pt x="711" y="227"/>
                  <a:pt x="711" y="206"/>
                </a:cubicBezTo>
                <a:cubicBezTo>
                  <a:pt x="711" y="165"/>
                  <a:pt x="745" y="131"/>
                  <a:pt x="787" y="131"/>
                </a:cubicBezTo>
                <a:cubicBezTo>
                  <a:pt x="806" y="131"/>
                  <a:pt x="894" y="131"/>
                  <a:pt x="915" y="131"/>
                </a:cubicBezTo>
                <a:close/>
                <a:moveTo>
                  <a:pt x="793" y="58"/>
                </a:moveTo>
                <a:cubicBezTo>
                  <a:pt x="793" y="90"/>
                  <a:pt x="819" y="117"/>
                  <a:pt x="851" y="117"/>
                </a:cubicBezTo>
                <a:cubicBezTo>
                  <a:pt x="883" y="117"/>
                  <a:pt x="909" y="90"/>
                  <a:pt x="909" y="58"/>
                </a:cubicBezTo>
                <a:cubicBezTo>
                  <a:pt x="909" y="26"/>
                  <a:pt x="883" y="0"/>
                  <a:pt x="851" y="0"/>
                </a:cubicBezTo>
                <a:cubicBezTo>
                  <a:pt x="819" y="0"/>
                  <a:pt x="793" y="26"/>
                  <a:pt x="793" y="58"/>
                </a:cubicBezTo>
                <a:close/>
                <a:moveTo>
                  <a:pt x="1135" y="58"/>
                </a:moveTo>
                <a:cubicBezTo>
                  <a:pt x="1135" y="90"/>
                  <a:pt x="1161" y="117"/>
                  <a:pt x="1193" y="117"/>
                </a:cubicBezTo>
                <a:cubicBezTo>
                  <a:pt x="1226" y="117"/>
                  <a:pt x="1252" y="90"/>
                  <a:pt x="1252" y="58"/>
                </a:cubicBezTo>
                <a:cubicBezTo>
                  <a:pt x="1252" y="26"/>
                  <a:pt x="1226" y="0"/>
                  <a:pt x="1193" y="0"/>
                </a:cubicBezTo>
                <a:cubicBezTo>
                  <a:pt x="1161" y="0"/>
                  <a:pt x="1135" y="26"/>
                  <a:pt x="1135" y="58"/>
                </a:cubicBezTo>
                <a:close/>
                <a:moveTo>
                  <a:pt x="1356" y="358"/>
                </a:moveTo>
                <a:cubicBezTo>
                  <a:pt x="1353" y="349"/>
                  <a:pt x="1328" y="259"/>
                  <a:pt x="1306" y="186"/>
                </a:cubicBezTo>
                <a:cubicBezTo>
                  <a:pt x="1298" y="159"/>
                  <a:pt x="1269" y="132"/>
                  <a:pt x="1240" y="132"/>
                </a:cubicBezTo>
                <a:cubicBezTo>
                  <a:pt x="1226" y="132"/>
                  <a:pt x="1159" y="132"/>
                  <a:pt x="1146" y="132"/>
                </a:cubicBezTo>
                <a:cubicBezTo>
                  <a:pt x="1117" y="132"/>
                  <a:pt x="1088" y="159"/>
                  <a:pt x="1080" y="186"/>
                </a:cubicBezTo>
                <a:cubicBezTo>
                  <a:pt x="1058" y="259"/>
                  <a:pt x="1032" y="349"/>
                  <a:pt x="1029" y="358"/>
                </a:cubicBezTo>
                <a:cubicBezTo>
                  <a:pt x="1026" y="371"/>
                  <a:pt x="1033" y="383"/>
                  <a:pt x="1045" y="387"/>
                </a:cubicBezTo>
                <a:cubicBezTo>
                  <a:pt x="1057" y="390"/>
                  <a:pt x="1070" y="383"/>
                  <a:pt x="1073" y="371"/>
                </a:cubicBezTo>
                <a:cubicBezTo>
                  <a:pt x="1079" y="354"/>
                  <a:pt x="1121" y="210"/>
                  <a:pt x="1121" y="210"/>
                </a:cubicBezTo>
                <a:cubicBezTo>
                  <a:pt x="1135" y="210"/>
                  <a:pt x="1135" y="210"/>
                  <a:pt x="1135" y="210"/>
                </a:cubicBezTo>
                <a:cubicBezTo>
                  <a:pt x="1056" y="479"/>
                  <a:pt x="1056" y="479"/>
                  <a:pt x="1056" y="479"/>
                </a:cubicBezTo>
                <a:cubicBezTo>
                  <a:pt x="1131" y="479"/>
                  <a:pt x="1131" y="479"/>
                  <a:pt x="1131" y="479"/>
                </a:cubicBezTo>
                <a:cubicBezTo>
                  <a:pt x="1131" y="572"/>
                  <a:pt x="1131" y="671"/>
                  <a:pt x="1131" y="683"/>
                </a:cubicBezTo>
                <a:cubicBezTo>
                  <a:pt x="1131" y="698"/>
                  <a:pt x="1144" y="710"/>
                  <a:pt x="1159" y="710"/>
                </a:cubicBezTo>
                <a:cubicBezTo>
                  <a:pt x="1174" y="710"/>
                  <a:pt x="1187" y="698"/>
                  <a:pt x="1187" y="683"/>
                </a:cubicBezTo>
                <a:cubicBezTo>
                  <a:pt x="1187" y="660"/>
                  <a:pt x="1187" y="479"/>
                  <a:pt x="1187" y="479"/>
                </a:cubicBezTo>
                <a:cubicBezTo>
                  <a:pt x="1200" y="479"/>
                  <a:pt x="1200" y="479"/>
                  <a:pt x="1200" y="479"/>
                </a:cubicBezTo>
                <a:cubicBezTo>
                  <a:pt x="1200" y="479"/>
                  <a:pt x="1200" y="660"/>
                  <a:pt x="1200" y="683"/>
                </a:cubicBezTo>
                <a:cubicBezTo>
                  <a:pt x="1200" y="698"/>
                  <a:pt x="1213" y="710"/>
                  <a:pt x="1228" y="710"/>
                </a:cubicBezTo>
                <a:cubicBezTo>
                  <a:pt x="1243" y="710"/>
                  <a:pt x="1255" y="698"/>
                  <a:pt x="1255" y="683"/>
                </a:cubicBezTo>
                <a:cubicBezTo>
                  <a:pt x="1255" y="671"/>
                  <a:pt x="1255" y="572"/>
                  <a:pt x="1255" y="479"/>
                </a:cubicBezTo>
                <a:cubicBezTo>
                  <a:pt x="1331" y="479"/>
                  <a:pt x="1331" y="479"/>
                  <a:pt x="1331" y="479"/>
                </a:cubicBezTo>
                <a:cubicBezTo>
                  <a:pt x="1252" y="210"/>
                  <a:pt x="1252" y="210"/>
                  <a:pt x="1252" y="210"/>
                </a:cubicBezTo>
                <a:cubicBezTo>
                  <a:pt x="1266" y="210"/>
                  <a:pt x="1266" y="210"/>
                  <a:pt x="1266" y="210"/>
                </a:cubicBezTo>
                <a:cubicBezTo>
                  <a:pt x="1266" y="210"/>
                  <a:pt x="1308" y="354"/>
                  <a:pt x="1313" y="371"/>
                </a:cubicBezTo>
                <a:cubicBezTo>
                  <a:pt x="1316" y="383"/>
                  <a:pt x="1329" y="390"/>
                  <a:pt x="1341" y="387"/>
                </a:cubicBezTo>
                <a:cubicBezTo>
                  <a:pt x="1354" y="383"/>
                  <a:pt x="1360" y="371"/>
                  <a:pt x="1356" y="358"/>
                </a:cubicBezTo>
                <a:moveTo>
                  <a:pt x="1599" y="131"/>
                </a:moveTo>
                <a:cubicBezTo>
                  <a:pt x="1640" y="131"/>
                  <a:pt x="1674" y="165"/>
                  <a:pt x="1674" y="206"/>
                </a:cubicBezTo>
                <a:cubicBezTo>
                  <a:pt x="1674" y="227"/>
                  <a:pt x="1674" y="372"/>
                  <a:pt x="1674" y="387"/>
                </a:cubicBezTo>
                <a:cubicBezTo>
                  <a:pt x="1674" y="401"/>
                  <a:pt x="1663" y="412"/>
                  <a:pt x="1649" y="412"/>
                </a:cubicBezTo>
                <a:cubicBezTo>
                  <a:pt x="1635" y="412"/>
                  <a:pt x="1624" y="401"/>
                  <a:pt x="1624" y="387"/>
                </a:cubicBezTo>
                <a:cubicBezTo>
                  <a:pt x="1624" y="370"/>
                  <a:pt x="1624" y="223"/>
                  <a:pt x="1624" y="223"/>
                </a:cubicBezTo>
                <a:cubicBezTo>
                  <a:pt x="1610" y="223"/>
                  <a:pt x="1610" y="223"/>
                  <a:pt x="1610" y="223"/>
                </a:cubicBezTo>
                <a:cubicBezTo>
                  <a:pt x="1610" y="223"/>
                  <a:pt x="1610" y="646"/>
                  <a:pt x="1610" y="675"/>
                </a:cubicBezTo>
                <a:cubicBezTo>
                  <a:pt x="1610" y="693"/>
                  <a:pt x="1595" y="708"/>
                  <a:pt x="1576" y="708"/>
                </a:cubicBezTo>
                <a:cubicBezTo>
                  <a:pt x="1557" y="708"/>
                  <a:pt x="1541" y="693"/>
                  <a:pt x="1541" y="675"/>
                </a:cubicBezTo>
                <a:cubicBezTo>
                  <a:pt x="1541" y="646"/>
                  <a:pt x="1541" y="414"/>
                  <a:pt x="1541" y="414"/>
                </a:cubicBezTo>
                <a:cubicBezTo>
                  <a:pt x="1528" y="414"/>
                  <a:pt x="1528" y="414"/>
                  <a:pt x="1528" y="414"/>
                </a:cubicBezTo>
                <a:cubicBezTo>
                  <a:pt x="1528" y="414"/>
                  <a:pt x="1528" y="646"/>
                  <a:pt x="1528" y="675"/>
                </a:cubicBezTo>
                <a:cubicBezTo>
                  <a:pt x="1528" y="693"/>
                  <a:pt x="1512" y="708"/>
                  <a:pt x="1494" y="708"/>
                </a:cubicBezTo>
                <a:cubicBezTo>
                  <a:pt x="1475" y="708"/>
                  <a:pt x="1459" y="693"/>
                  <a:pt x="1459" y="675"/>
                </a:cubicBezTo>
                <a:cubicBezTo>
                  <a:pt x="1459" y="646"/>
                  <a:pt x="1459" y="223"/>
                  <a:pt x="1459" y="223"/>
                </a:cubicBezTo>
                <a:cubicBezTo>
                  <a:pt x="1446" y="223"/>
                  <a:pt x="1446" y="223"/>
                  <a:pt x="1446" y="223"/>
                </a:cubicBezTo>
                <a:cubicBezTo>
                  <a:pt x="1446" y="223"/>
                  <a:pt x="1446" y="370"/>
                  <a:pt x="1446" y="387"/>
                </a:cubicBezTo>
                <a:cubicBezTo>
                  <a:pt x="1446" y="401"/>
                  <a:pt x="1435" y="412"/>
                  <a:pt x="1421" y="412"/>
                </a:cubicBezTo>
                <a:cubicBezTo>
                  <a:pt x="1407" y="412"/>
                  <a:pt x="1395" y="401"/>
                  <a:pt x="1395" y="387"/>
                </a:cubicBezTo>
                <a:cubicBezTo>
                  <a:pt x="1395" y="372"/>
                  <a:pt x="1395" y="227"/>
                  <a:pt x="1395" y="206"/>
                </a:cubicBezTo>
                <a:cubicBezTo>
                  <a:pt x="1395" y="165"/>
                  <a:pt x="1429" y="131"/>
                  <a:pt x="1471" y="131"/>
                </a:cubicBezTo>
                <a:cubicBezTo>
                  <a:pt x="1490" y="131"/>
                  <a:pt x="1578" y="131"/>
                  <a:pt x="1599" y="131"/>
                </a:cubicBezTo>
                <a:close/>
                <a:moveTo>
                  <a:pt x="1477" y="58"/>
                </a:moveTo>
                <a:cubicBezTo>
                  <a:pt x="1477" y="90"/>
                  <a:pt x="1503" y="117"/>
                  <a:pt x="1535" y="117"/>
                </a:cubicBezTo>
                <a:cubicBezTo>
                  <a:pt x="1567" y="117"/>
                  <a:pt x="1594" y="90"/>
                  <a:pt x="1594" y="58"/>
                </a:cubicBezTo>
                <a:cubicBezTo>
                  <a:pt x="1594" y="26"/>
                  <a:pt x="1567" y="0"/>
                  <a:pt x="1535" y="0"/>
                </a:cubicBezTo>
                <a:cubicBezTo>
                  <a:pt x="1503" y="0"/>
                  <a:pt x="1477" y="26"/>
                  <a:pt x="1477" y="58"/>
                </a:cubicBezTo>
                <a:close/>
                <a:moveTo>
                  <a:pt x="110" y="827"/>
                </a:moveTo>
                <a:cubicBezTo>
                  <a:pt x="110" y="859"/>
                  <a:pt x="136" y="885"/>
                  <a:pt x="168" y="885"/>
                </a:cubicBezTo>
                <a:cubicBezTo>
                  <a:pt x="200" y="885"/>
                  <a:pt x="226" y="859"/>
                  <a:pt x="226" y="827"/>
                </a:cubicBezTo>
                <a:cubicBezTo>
                  <a:pt x="226" y="795"/>
                  <a:pt x="200" y="769"/>
                  <a:pt x="168" y="769"/>
                </a:cubicBezTo>
                <a:cubicBezTo>
                  <a:pt x="136" y="769"/>
                  <a:pt x="110" y="795"/>
                  <a:pt x="110" y="827"/>
                </a:cubicBezTo>
                <a:close/>
                <a:moveTo>
                  <a:pt x="330" y="1127"/>
                </a:moveTo>
                <a:cubicBezTo>
                  <a:pt x="327" y="1118"/>
                  <a:pt x="302" y="1028"/>
                  <a:pt x="281" y="955"/>
                </a:cubicBezTo>
                <a:cubicBezTo>
                  <a:pt x="273" y="928"/>
                  <a:pt x="244" y="901"/>
                  <a:pt x="214" y="901"/>
                </a:cubicBezTo>
                <a:cubicBezTo>
                  <a:pt x="200" y="901"/>
                  <a:pt x="134" y="901"/>
                  <a:pt x="121" y="901"/>
                </a:cubicBezTo>
                <a:cubicBezTo>
                  <a:pt x="92" y="901"/>
                  <a:pt x="63" y="928"/>
                  <a:pt x="55" y="955"/>
                </a:cubicBezTo>
                <a:cubicBezTo>
                  <a:pt x="33" y="1028"/>
                  <a:pt x="7" y="1118"/>
                  <a:pt x="4" y="1127"/>
                </a:cubicBezTo>
                <a:cubicBezTo>
                  <a:pt x="0" y="1139"/>
                  <a:pt x="7" y="1152"/>
                  <a:pt x="19" y="1156"/>
                </a:cubicBezTo>
                <a:cubicBezTo>
                  <a:pt x="32" y="1159"/>
                  <a:pt x="44" y="1152"/>
                  <a:pt x="48" y="1140"/>
                </a:cubicBezTo>
                <a:cubicBezTo>
                  <a:pt x="53" y="1123"/>
                  <a:pt x="95" y="979"/>
                  <a:pt x="95" y="979"/>
                </a:cubicBezTo>
                <a:cubicBezTo>
                  <a:pt x="109" y="979"/>
                  <a:pt x="109" y="979"/>
                  <a:pt x="109" y="979"/>
                </a:cubicBezTo>
                <a:cubicBezTo>
                  <a:pt x="30" y="1248"/>
                  <a:pt x="30" y="1248"/>
                  <a:pt x="30" y="1248"/>
                </a:cubicBezTo>
                <a:cubicBezTo>
                  <a:pt x="106" y="1248"/>
                  <a:pt x="106" y="1248"/>
                  <a:pt x="106" y="1248"/>
                </a:cubicBezTo>
                <a:cubicBezTo>
                  <a:pt x="106" y="1341"/>
                  <a:pt x="106" y="1440"/>
                  <a:pt x="106" y="1452"/>
                </a:cubicBezTo>
                <a:cubicBezTo>
                  <a:pt x="106" y="1467"/>
                  <a:pt x="118" y="1479"/>
                  <a:pt x="134" y="1479"/>
                </a:cubicBezTo>
                <a:cubicBezTo>
                  <a:pt x="149" y="1479"/>
                  <a:pt x="162" y="1467"/>
                  <a:pt x="162" y="1452"/>
                </a:cubicBezTo>
                <a:cubicBezTo>
                  <a:pt x="162" y="1429"/>
                  <a:pt x="162" y="1248"/>
                  <a:pt x="162" y="1248"/>
                </a:cubicBezTo>
                <a:cubicBezTo>
                  <a:pt x="174" y="1248"/>
                  <a:pt x="174" y="1248"/>
                  <a:pt x="174" y="1248"/>
                </a:cubicBezTo>
                <a:cubicBezTo>
                  <a:pt x="174" y="1248"/>
                  <a:pt x="174" y="1429"/>
                  <a:pt x="174" y="1452"/>
                </a:cubicBezTo>
                <a:cubicBezTo>
                  <a:pt x="174" y="1467"/>
                  <a:pt x="187" y="1479"/>
                  <a:pt x="202" y="1479"/>
                </a:cubicBezTo>
                <a:cubicBezTo>
                  <a:pt x="218" y="1479"/>
                  <a:pt x="230" y="1467"/>
                  <a:pt x="230" y="1452"/>
                </a:cubicBezTo>
                <a:cubicBezTo>
                  <a:pt x="230" y="1440"/>
                  <a:pt x="230" y="1341"/>
                  <a:pt x="230" y="1248"/>
                </a:cubicBezTo>
                <a:cubicBezTo>
                  <a:pt x="306" y="1248"/>
                  <a:pt x="306" y="1248"/>
                  <a:pt x="306" y="1248"/>
                </a:cubicBezTo>
                <a:cubicBezTo>
                  <a:pt x="227" y="979"/>
                  <a:pt x="227" y="979"/>
                  <a:pt x="227" y="979"/>
                </a:cubicBezTo>
                <a:cubicBezTo>
                  <a:pt x="240" y="979"/>
                  <a:pt x="240" y="979"/>
                  <a:pt x="240" y="979"/>
                </a:cubicBezTo>
                <a:cubicBezTo>
                  <a:pt x="240" y="979"/>
                  <a:pt x="282" y="1123"/>
                  <a:pt x="288" y="1140"/>
                </a:cubicBezTo>
                <a:cubicBezTo>
                  <a:pt x="291" y="1152"/>
                  <a:pt x="304" y="1159"/>
                  <a:pt x="316" y="1156"/>
                </a:cubicBezTo>
                <a:cubicBezTo>
                  <a:pt x="328" y="1152"/>
                  <a:pt x="334" y="1139"/>
                  <a:pt x="330" y="1127"/>
                </a:cubicBezTo>
                <a:moveTo>
                  <a:pt x="574" y="900"/>
                </a:moveTo>
                <a:cubicBezTo>
                  <a:pt x="615" y="900"/>
                  <a:pt x="649" y="934"/>
                  <a:pt x="649" y="975"/>
                </a:cubicBezTo>
                <a:cubicBezTo>
                  <a:pt x="649" y="996"/>
                  <a:pt x="649" y="1141"/>
                  <a:pt x="649" y="1155"/>
                </a:cubicBezTo>
                <a:cubicBezTo>
                  <a:pt x="649" y="1170"/>
                  <a:pt x="637" y="1181"/>
                  <a:pt x="624" y="1181"/>
                </a:cubicBezTo>
                <a:cubicBezTo>
                  <a:pt x="610" y="1181"/>
                  <a:pt x="598" y="1170"/>
                  <a:pt x="598" y="1155"/>
                </a:cubicBezTo>
                <a:cubicBezTo>
                  <a:pt x="598" y="1139"/>
                  <a:pt x="598" y="992"/>
                  <a:pt x="598" y="992"/>
                </a:cubicBezTo>
                <a:cubicBezTo>
                  <a:pt x="585" y="992"/>
                  <a:pt x="585" y="992"/>
                  <a:pt x="585" y="992"/>
                </a:cubicBezTo>
                <a:cubicBezTo>
                  <a:pt x="585" y="992"/>
                  <a:pt x="585" y="1415"/>
                  <a:pt x="585" y="1443"/>
                </a:cubicBezTo>
                <a:cubicBezTo>
                  <a:pt x="585" y="1462"/>
                  <a:pt x="569" y="1477"/>
                  <a:pt x="550" y="1477"/>
                </a:cubicBezTo>
                <a:cubicBezTo>
                  <a:pt x="531" y="1477"/>
                  <a:pt x="516" y="1462"/>
                  <a:pt x="516" y="1443"/>
                </a:cubicBezTo>
                <a:cubicBezTo>
                  <a:pt x="516" y="1415"/>
                  <a:pt x="516" y="1182"/>
                  <a:pt x="516" y="1182"/>
                </a:cubicBezTo>
                <a:cubicBezTo>
                  <a:pt x="503" y="1182"/>
                  <a:pt x="503" y="1182"/>
                  <a:pt x="503" y="1182"/>
                </a:cubicBezTo>
                <a:cubicBezTo>
                  <a:pt x="503" y="1182"/>
                  <a:pt x="503" y="1415"/>
                  <a:pt x="503" y="1443"/>
                </a:cubicBezTo>
                <a:cubicBezTo>
                  <a:pt x="503" y="1462"/>
                  <a:pt x="487" y="1477"/>
                  <a:pt x="468" y="1477"/>
                </a:cubicBezTo>
                <a:cubicBezTo>
                  <a:pt x="449" y="1477"/>
                  <a:pt x="434" y="1462"/>
                  <a:pt x="434" y="1443"/>
                </a:cubicBezTo>
                <a:cubicBezTo>
                  <a:pt x="434" y="1415"/>
                  <a:pt x="434" y="992"/>
                  <a:pt x="434" y="992"/>
                </a:cubicBezTo>
                <a:cubicBezTo>
                  <a:pt x="420" y="992"/>
                  <a:pt x="420" y="992"/>
                  <a:pt x="420" y="992"/>
                </a:cubicBezTo>
                <a:cubicBezTo>
                  <a:pt x="420" y="992"/>
                  <a:pt x="420" y="1139"/>
                  <a:pt x="420" y="1155"/>
                </a:cubicBezTo>
                <a:cubicBezTo>
                  <a:pt x="420" y="1170"/>
                  <a:pt x="410" y="1181"/>
                  <a:pt x="395" y="1181"/>
                </a:cubicBezTo>
                <a:cubicBezTo>
                  <a:pt x="381" y="1181"/>
                  <a:pt x="370" y="1170"/>
                  <a:pt x="370" y="1155"/>
                </a:cubicBezTo>
                <a:cubicBezTo>
                  <a:pt x="370" y="1141"/>
                  <a:pt x="370" y="996"/>
                  <a:pt x="370" y="975"/>
                </a:cubicBezTo>
                <a:cubicBezTo>
                  <a:pt x="370" y="934"/>
                  <a:pt x="404" y="900"/>
                  <a:pt x="445" y="900"/>
                </a:cubicBezTo>
                <a:cubicBezTo>
                  <a:pt x="465" y="900"/>
                  <a:pt x="553" y="900"/>
                  <a:pt x="574" y="900"/>
                </a:cubicBezTo>
                <a:close/>
                <a:moveTo>
                  <a:pt x="451" y="827"/>
                </a:moveTo>
                <a:cubicBezTo>
                  <a:pt x="451" y="859"/>
                  <a:pt x="478" y="885"/>
                  <a:pt x="510" y="885"/>
                </a:cubicBezTo>
                <a:cubicBezTo>
                  <a:pt x="542" y="885"/>
                  <a:pt x="568" y="859"/>
                  <a:pt x="568" y="827"/>
                </a:cubicBezTo>
                <a:cubicBezTo>
                  <a:pt x="568" y="795"/>
                  <a:pt x="542" y="769"/>
                  <a:pt x="510" y="769"/>
                </a:cubicBezTo>
                <a:cubicBezTo>
                  <a:pt x="478" y="769"/>
                  <a:pt x="451" y="795"/>
                  <a:pt x="451" y="827"/>
                </a:cubicBezTo>
                <a:close/>
                <a:moveTo>
                  <a:pt x="794" y="827"/>
                </a:moveTo>
                <a:cubicBezTo>
                  <a:pt x="794" y="859"/>
                  <a:pt x="820" y="885"/>
                  <a:pt x="852" y="885"/>
                </a:cubicBezTo>
                <a:cubicBezTo>
                  <a:pt x="884" y="885"/>
                  <a:pt x="910" y="859"/>
                  <a:pt x="910" y="827"/>
                </a:cubicBezTo>
                <a:cubicBezTo>
                  <a:pt x="910" y="795"/>
                  <a:pt x="884" y="769"/>
                  <a:pt x="852" y="769"/>
                </a:cubicBezTo>
                <a:cubicBezTo>
                  <a:pt x="820" y="769"/>
                  <a:pt x="794" y="795"/>
                  <a:pt x="794" y="827"/>
                </a:cubicBezTo>
                <a:close/>
                <a:moveTo>
                  <a:pt x="1014" y="1127"/>
                </a:moveTo>
                <a:cubicBezTo>
                  <a:pt x="1012" y="1118"/>
                  <a:pt x="987" y="1028"/>
                  <a:pt x="965" y="955"/>
                </a:cubicBezTo>
                <a:cubicBezTo>
                  <a:pt x="957" y="928"/>
                  <a:pt x="928" y="901"/>
                  <a:pt x="899" y="901"/>
                </a:cubicBezTo>
                <a:cubicBezTo>
                  <a:pt x="884" y="901"/>
                  <a:pt x="818" y="901"/>
                  <a:pt x="805" y="901"/>
                </a:cubicBezTo>
                <a:cubicBezTo>
                  <a:pt x="776" y="901"/>
                  <a:pt x="747" y="928"/>
                  <a:pt x="739" y="955"/>
                </a:cubicBezTo>
                <a:cubicBezTo>
                  <a:pt x="717" y="1028"/>
                  <a:pt x="691" y="1118"/>
                  <a:pt x="688" y="1127"/>
                </a:cubicBezTo>
                <a:cubicBezTo>
                  <a:pt x="685" y="1139"/>
                  <a:pt x="691" y="1152"/>
                  <a:pt x="704" y="1156"/>
                </a:cubicBezTo>
                <a:cubicBezTo>
                  <a:pt x="716" y="1159"/>
                  <a:pt x="729" y="1152"/>
                  <a:pt x="732" y="1140"/>
                </a:cubicBezTo>
                <a:cubicBezTo>
                  <a:pt x="737" y="1123"/>
                  <a:pt x="779" y="979"/>
                  <a:pt x="779" y="979"/>
                </a:cubicBezTo>
                <a:cubicBezTo>
                  <a:pt x="794" y="979"/>
                  <a:pt x="794" y="979"/>
                  <a:pt x="794" y="979"/>
                </a:cubicBezTo>
                <a:cubicBezTo>
                  <a:pt x="714" y="1248"/>
                  <a:pt x="714" y="1248"/>
                  <a:pt x="714" y="1248"/>
                </a:cubicBezTo>
                <a:cubicBezTo>
                  <a:pt x="790" y="1248"/>
                  <a:pt x="790" y="1248"/>
                  <a:pt x="790" y="1248"/>
                </a:cubicBezTo>
                <a:cubicBezTo>
                  <a:pt x="790" y="1341"/>
                  <a:pt x="790" y="1440"/>
                  <a:pt x="790" y="1452"/>
                </a:cubicBezTo>
                <a:cubicBezTo>
                  <a:pt x="790" y="1467"/>
                  <a:pt x="802" y="1479"/>
                  <a:pt x="818" y="1479"/>
                </a:cubicBezTo>
                <a:cubicBezTo>
                  <a:pt x="833" y="1479"/>
                  <a:pt x="846" y="1467"/>
                  <a:pt x="846" y="1452"/>
                </a:cubicBezTo>
                <a:cubicBezTo>
                  <a:pt x="846" y="1429"/>
                  <a:pt x="846" y="1248"/>
                  <a:pt x="846" y="1248"/>
                </a:cubicBezTo>
                <a:cubicBezTo>
                  <a:pt x="859" y="1248"/>
                  <a:pt x="859" y="1248"/>
                  <a:pt x="859" y="1248"/>
                </a:cubicBezTo>
                <a:cubicBezTo>
                  <a:pt x="859" y="1248"/>
                  <a:pt x="859" y="1429"/>
                  <a:pt x="859" y="1452"/>
                </a:cubicBezTo>
                <a:cubicBezTo>
                  <a:pt x="859" y="1467"/>
                  <a:pt x="871" y="1479"/>
                  <a:pt x="886" y="1479"/>
                </a:cubicBezTo>
                <a:cubicBezTo>
                  <a:pt x="902" y="1479"/>
                  <a:pt x="914" y="1467"/>
                  <a:pt x="914" y="1452"/>
                </a:cubicBezTo>
                <a:cubicBezTo>
                  <a:pt x="914" y="1440"/>
                  <a:pt x="914" y="1341"/>
                  <a:pt x="914" y="1248"/>
                </a:cubicBezTo>
                <a:cubicBezTo>
                  <a:pt x="990" y="1248"/>
                  <a:pt x="990" y="1248"/>
                  <a:pt x="990" y="1248"/>
                </a:cubicBezTo>
                <a:cubicBezTo>
                  <a:pt x="911" y="979"/>
                  <a:pt x="911" y="979"/>
                  <a:pt x="911" y="979"/>
                </a:cubicBezTo>
                <a:cubicBezTo>
                  <a:pt x="924" y="979"/>
                  <a:pt x="924" y="979"/>
                  <a:pt x="924" y="979"/>
                </a:cubicBezTo>
                <a:cubicBezTo>
                  <a:pt x="924" y="979"/>
                  <a:pt x="966" y="1123"/>
                  <a:pt x="972" y="1140"/>
                </a:cubicBezTo>
                <a:cubicBezTo>
                  <a:pt x="975" y="1152"/>
                  <a:pt x="988" y="1159"/>
                  <a:pt x="1000" y="1156"/>
                </a:cubicBezTo>
                <a:cubicBezTo>
                  <a:pt x="1012" y="1152"/>
                  <a:pt x="1018" y="1139"/>
                  <a:pt x="1014" y="1127"/>
                </a:cubicBezTo>
                <a:moveTo>
                  <a:pt x="1258" y="900"/>
                </a:moveTo>
                <a:cubicBezTo>
                  <a:pt x="1299" y="900"/>
                  <a:pt x="1333" y="934"/>
                  <a:pt x="1333" y="975"/>
                </a:cubicBezTo>
                <a:cubicBezTo>
                  <a:pt x="1333" y="996"/>
                  <a:pt x="1333" y="1141"/>
                  <a:pt x="1333" y="1155"/>
                </a:cubicBezTo>
                <a:cubicBezTo>
                  <a:pt x="1333" y="1170"/>
                  <a:pt x="1321" y="1181"/>
                  <a:pt x="1308" y="1181"/>
                </a:cubicBezTo>
                <a:cubicBezTo>
                  <a:pt x="1294" y="1181"/>
                  <a:pt x="1282" y="1170"/>
                  <a:pt x="1282" y="1155"/>
                </a:cubicBezTo>
                <a:cubicBezTo>
                  <a:pt x="1282" y="1139"/>
                  <a:pt x="1282" y="992"/>
                  <a:pt x="1282" y="992"/>
                </a:cubicBezTo>
                <a:cubicBezTo>
                  <a:pt x="1269" y="992"/>
                  <a:pt x="1269" y="992"/>
                  <a:pt x="1269" y="992"/>
                </a:cubicBezTo>
                <a:cubicBezTo>
                  <a:pt x="1269" y="992"/>
                  <a:pt x="1269" y="1415"/>
                  <a:pt x="1269" y="1443"/>
                </a:cubicBezTo>
                <a:cubicBezTo>
                  <a:pt x="1269" y="1462"/>
                  <a:pt x="1253" y="1477"/>
                  <a:pt x="1235" y="1477"/>
                </a:cubicBezTo>
                <a:cubicBezTo>
                  <a:pt x="1216" y="1477"/>
                  <a:pt x="1200" y="1462"/>
                  <a:pt x="1200" y="1443"/>
                </a:cubicBezTo>
                <a:cubicBezTo>
                  <a:pt x="1200" y="1415"/>
                  <a:pt x="1200" y="1182"/>
                  <a:pt x="1200" y="1182"/>
                </a:cubicBezTo>
                <a:cubicBezTo>
                  <a:pt x="1187" y="1182"/>
                  <a:pt x="1187" y="1182"/>
                  <a:pt x="1187" y="1182"/>
                </a:cubicBezTo>
                <a:cubicBezTo>
                  <a:pt x="1187" y="1182"/>
                  <a:pt x="1187" y="1415"/>
                  <a:pt x="1187" y="1443"/>
                </a:cubicBezTo>
                <a:cubicBezTo>
                  <a:pt x="1187" y="1462"/>
                  <a:pt x="1171" y="1477"/>
                  <a:pt x="1152" y="1477"/>
                </a:cubicBezTo>
                <a:cubicBezTo>
                  <a:pt x="1134" y="1477"/>
                  <a:pt x="1118" y="1462"/>
                  <a:pt x="1118" y="1443"/>
                </a:cubicBezTo>
                <a:cubicBezTo>
                  <a:pt x="1118" y="1415"/>
                  <a:pt x="1118" y="992"/>
                  <a:pt x="1118" y="992"/>
                </a:cubicBezTo>
                <a:cubicBezTo>
                  <a:pt x="1105" y="992"/>
                  <a:pt x="1105" y="992"/>
                  <a:pt x="1105" y="992"/>
                </a:cubicBezTo>
                <a:cubicBezTo>
                  <a:pt x="1105" y="992"/>
                  <a:pt x="1105" y="1139"/>
                  <a:pt x="1105" y="1155"/>
                </a:cubicBezTo>
                <a:cubicBezTo>
                  <a:pt x="1105" y="1170"/>
                  <a:pt x="1094" y="1181"/>
                  <a:pt x="1080" y="1181"/>
                </a:cubicBezTo>
                <a:cubicBezTo>
                  <a:pt x="1066" y="1181"/>
                  <a:pt x="1054" y="1170"/>
                  <a:pt x="1054" y="1155"/>
                </a:cubicBezTo>
                <a:cubicBezTo>
                  <a:pt x="1054" y="1141"/>
                  <a:pt x="1054" y="996"/>
                  <a:pt x="1054" y="975"/>
                </a:cubicBezTo>
                <a:cubicBezTo>
                  <a:pt x="1054" y="934"/>
                  <a:pt x="1088" y="900"/>
                  <a:pt x="1129" y="900"/>
                </a:cubicBezTo>
                <a:cubicBezTo>
                  <a:pt x="1149" y="900"/>
                  <a:pt x="1237" y="900"/>
                  <a:pt x="1258" y="900"/>
                </a:cubicBezTo>
                <a:close/>
                <a:moveTo>
                  <a:pt x="1136" y="827"/>
                </a:moveTo>
                <a:cubicBezTo>
                  <a:pt x="1136" y="859"/>
                  <a:pt x="1162" y="885"/>
                  <a:pt x="1194" y="885"/>
                </a:cubicBezTo>
                <a:cubicBezTo>
                  <a:pt x="1226" y="885"/>
                  <a:pt x="1252" y="859"/>
                  <a:pt x="1252" y="827"/>
                </a:cubicBezTo>
                <a:cubicBezTo>
                  <a:pt x="1252" y="795"/>
                  <a:pt x="1226" y="769"/>
                  <a:pt x="1194" y="769"/>
                </a:cubicBezTo>
                <a:cubicBezTo>
                  <a:pt x="1162" y="769"/>
                  <a:pt x="1136" y="795"/>
                  <a:pt x="1136" y="827"/>
                </a:cubicBezTo>
                <a:close/>
                <a:moveTo>
                  <a:pt x="1478" y="827"/>
                </a:moveTo>
                <a:cubicBezTo>
                  <a:pt x="1478" y="859"/>
                  <a:pt x="1504" y="885"/>
                  <a:pt x="1536" y="885"/>
                </a:cubicBezTo>
                <a:cubicBezTo>
                  <a:pt x="1568" y="885"/>
                  <a:pt x="1595" y="859"/>
                  <a:pt x="1595" y="827"/>
                </a:cubicBezTo>
                <a:cubicBezTo>
                  <a:pt x="1595" y="795"/>
                  <a:pt x="1568" y="769"/>
                  <a:pt x="1536" y="769"/>
                </a:cubicBezTo>
                <a:cubicBezTo>
                  <a:pt x="1504" y="769"/>
                  <a:pt x="1478" y="795"/>
                  <a:pt x="1478" y="827"/>
                </a:cubicBezTo>
                <a:close/>
                <a:moveTo>
                  <a:pt x="1699" y="1127"/>
                </a:moveTo>
                <a:cubicBezTo>
                  <a:pt x="1696" y="1118"/>
                  <a:pt x="1671" y="1028"/>
                  <a:pt x="1649" y="955"/>
                </a:cubicBezTo>
                <a:cubicBezTo>
                  <a:pt x="1641" y="928"/>
                  <a:pt x="1612" y="901"/>
                  <a:pt x="1583" y="901"/>
                </a:cubicBezTo>
                <a:cubicBezTo>
                  <a:pt x="1569" y="901"/>
                  <a:pt x="1502" y="901"/>
                  <a:pt x="1489" y="901"/>
                </a:cubicBezTo>
                <a:cubicBezTo>
                  <a:pt x="1460" y="901"/>
                  <a:pt x="1431" y="928"/>
                  <a:pt x="1423" y="955"/>
                </a:cubicBezTo>
                <a:cubicBezTo>
                  <a:pt x="1401" y="1028"/>
                  <a:pt x="1375" y="1118"/>
                  <a:pt x="1372" y="1127"/>
                </a:cubicBezTo>
                <a:cubicBezTo>
                  <a:pt x="1369" y="1139"/>
                  <a:pt x="1376" y="1152"/>
                  <a:pt x="1388" y="1156"/>
                </a:cubicBezTo>
                <a:cubicBezTo>
                  <a:pt x="1400" y="1159"/>
                  <a:pt x="1413" y="1152"/>
                  <a:pt x="1416" y="1140"/>
                </a:cubicBezTo>
                <a:cubicBezTo>
                  <a:pt x="1422" y="1123"/>
                  <a:pt x="1464" y="979"/>
                  <a:pt x="1464" y="979"/>
                </a:cubicBezTo>
                <a:cubicBezTo>
                  <a:pt x="1478" y="979"/>
                  <a:pt x="1478" y="979"/>
                  <a:pt x="1478" y="979"/>
                </a:cubicBezTo>
                <a:cubicBezTo>
                  <a:pt x="1399" y="1248"/>
                  <a:pt x="1399" y="1248"/>
                  <a:pt x="1399" y="1248"/>
                </a:cubicBezTo>
                <a:cubicBezTo>
                  <a:pt x="1474" y="1248"/>
                  <a:pt x="1474" y="1248"/>
                  <a:pt x="1474" y="1248"/>
                </a:cubicBezTo>
                <a:cubicBezTo>
                  <a:pt x="1474" y="1341"/>
                  <a:pt x="1474" y="1440"/>
                  <a:pt x="1474" y="1452"/>
                </a:cubicBezTo>
                <a:cubicBezTo>
                  <a:pt x="1474" y="1467"/>
                  <a:pt x="1487" y="1479"/>
                  <a:pt x="1502" y="1479"/>
                </a:cubicBezTo>
                <a:cubicBezTo>
                  <a:pt x="1517" y="1479"/>
                  <a:pt x="1530" y="1467"/>
                  <a:pt x="1530" y="1452"/>
                </a:cubicBezTo>
                <a:cubicBezTo>
                  <a:pt x="1530" y="1429"/>
                  <a:pt x="1530" y="1248"/>
                  <a:pt x="1530" y="1248"/>
                </a:cubicBezTo>
                <a:cubicBezTo>
                  <a:pt x="1543" y="1248"/>
                  <a:pt x="1543" y="1248"/>
                  <a:pt x="1543" y="1248"/>
                </a:cubicBezTo>
                <a:cubicBezTo>
                  <a:pt x="1543" y="1248"/>
                  <a:pt x="1543" y="1429"/>
                  <a:pt x="1543" y="1452"/>
                </a:cubicBezTo>
                <a:cubicBezTo>
                  <a:pt x="1543" y="1467"/>
                  <a:pt x="1556" y="1479"/>
                  <a:pt x="1571" y="1479"/>
                </a:cubicBezTo>
                <a:cubicBezTo>
                  <a:pt x="1586" y="1479"/>
                  <a:pt x="1598" y="1467"/>
                  <a:pt x="1598" y="1452"/>
                </a:cubicBezTo>
                <a:cubicBezTo>
                  <a:pt x="1598" y="1440"/>
                  <a:pt x="1598" y="1341"/>
                  <a:pt x="1598" y="1248"/>
                </a:cubicBezTo>
                <a:cubicBezTo>
                  <a:pt x="1674" y="1248"/>
                  <a:pt x="1674" y="1248"/>
                  <a:pt x="1674" y="1248"/>
                </a:cubicBezTo>
                <a:cubicBezTo>
                  <a:pt x="1595" y="979"/>
                  <a:pt x="1595" y="979"/>
                  <a:pt x="1595" y="979"/>
                </a:cubicBezTo>
                <a:cubicBezTo>
                  <a:pt x="1608" y="979"/>
                  <a:pt x="1608" y="979"/>
                  <a:pt x="1608" y="979"/>
                </a:cubicBezTo>
                <a:cubicBezTo>
                  <a:pt x="1608" y="979"/>
                  <a:pt x="1650" y="1123"/>
                  <a:pt x="1656" y="1140"/>
                </a:cubicBezTo>
                <a:cubicBezTo>
                  <a:pt x="1659" y="1152"/>
                  <a:pt x="1672" y="1159"/>
                  <a:pt x="1684" y="1156"/>
                </a:cubicBezTo>
                <a:cubicBezTo>
                  <a:pt x="1696" y="1152"/>
                  <a:pt x="1703" y="1139"/>
                  <a:pt x="1699" y="11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6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291468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663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The HTML Working Group</a:t>
            </a:r>
            <a:endParaRPr lang="en-US" dirty="0"/>
          </a:p>
        </p:txBody>
      </p:sp>
      <p:sp>
        <p:nvSpPr>
          <p:cNvPr id="11" name="Content Placeholder 10"/>
          <p:cNvSpPr>
            <a:spLocks noGrp="1"/>
          </p:cNvSpPr>
          <p:nvPr>
            <p:ph type="body" sz="quarter" idx="10"/>
            <p:custDataLst>
              <p:tags r:id="rId4"/>
            </p:custDataLst>
          </p:nvPr>
        </p:nvSpPr>
        <p:spPr>
          <a:xfrm>
            <a:off x="519112" y="1447799"/>
            <a:ext cx="8552969" cy="4770537"/>
          </a:xfrm>
        </p:spPr>
        <p:txBody>
          <a:bodyPr/>
          <a:lstStyle/>
          <a:p>
            <a:pPr>
              <a:spcAft>
                <a:spcPts val="1200"/>
              </a:spcAft>
            </a:pPr>
            <a:r>
              <a:rPr lang="en-US" sz="6000" b="1" dirty="0" smtClean="0">
                <a:gradFill>
                  <a:gsLst>
                    <a:gs pos="0">
                      <a:schemeClr val="accent2"/>
                    </a:gs>
                    <a:gs pos="100000">
                      <a:schemeClr val="accent2"/>
                    </a:gs>
                  </a:gsLst>
                  <a:lin ang="5400000" scaled="0"/>
                </a:gradFill>
              </a:rPr>
              <a:t>40</a:t>
            </a:r>
            <a:r>
              <a:rPr lang="en-US" sz="4000" dirty="0" smtClean="0">
                <a:gradFill>
                  <a:gsLst>
                    <a:gs pos="0">
                      <a:schemeClr val="accent2"/>
                    </a:gs>
                    <a:gs pos="100000">
                      <a:schemeClr val="accent2"/>
                    </a:gs>
                  </a:gsLst>
                  <a:lin ang="5400000" scaled="0"/>
                </a:gradFill>
                <a:latin typeface="Segoe UI Light" pitchFamily="34" charset="0"/>
              </a:rPr>
              <a:t> W3C Member Organizations</a:t>
            </a:r>
          </a:p>
          <a:p>
            <a:pPr>
              <a:spcAft>
                <a:spcPts val="1200"/>
              </a:spcAft>
            </a:pPr>
            <a:r>
              <a:rPr lang="en-US" sz="6000" b="1" dirty="0"/>
              <a:t>411</a:t>
            </a:r>
            <a:r>
              <a:rPr lang="en-US" sz="4000" dirty="0">
                <a:latin typeface="Segoe UI Light" pitchFamily="34" charset="0"/>
              </a:rPr>
              <a:t> group </a:t>
            </a:r>
            <a:r>
              <a:rPr lang="en-US" sz="4000" dirty="0" smtClean="0">
                <a:latin typeface="Segoe UI Light" pitchFamily="34" charset="0"/>
              </a:rPr>
              <a:t>participants</a:t>
            </a:r>
          </a:p>
          <a:p>
            <a:pPr>
              <a:spcAft>
                <a:spcPts val="1200"/>
              </a:spcAft>
            </a:pPr>
            <a:r>
              <a:rPr lang="en-US" sz="6000" b="1" dirty="0"/>
              <a:t>280</a:t>
            </a:r>
            <a:r>
              <a:rPr lang="en-US" sz="4000" dirty="0">
                <a:latin typeface="Segoe UI Light" pitchFamily="34" charset="0"/>
              </a:rPr>
              <a:t> invited </a:t>
            </a:r>
            <a:r>
              <a:rPr lang="en-US" sz="4000" dirty="0" smtClean="0">
                <a:latin typeface="Segoe UI Light" pitchFamily="34" charset="0"/>
              </a:rPr>
              <a:t>experts</a:t>
            </a:r>
          </a:p>
          <a:p>
            <a:pPr>
              <a:spcAft>
                <a:spcPts val="1200"/>
              </a:spcAft>
            </a:pPr>
            <a:r>
              <a:rPr lang="en-US" sz="6000" b="1" dirty="0"/>
              <a:t>9</a:t>
            </a:r>
            <a:r>
              <a:rPr lang="en-US" sz="4000" dirty="0">
                <a:latin typeface="Segoe UI Light" pitchFamily="34" charset="0"/>
              </a:rPr>
              <a:t> mailing </a:t>
            </a:r>
            <a:r>
              <a:rPr lang="en-US" sz="4000" dirty="0" smtClean="0">
                <a:latin typeface="Segoe UI Light" pitchFamily="34" charset="0"/>
              </a:rPr>
              <a:t>lists</a:t>
            </a:r>
          </a:p>
          <a:p>
            <a:pPr>
              <a:spcAft>
                <a:spcPts val="1200"/>
              </a:spcAft>
            </a:pPr>
            <a:r>
              <a:rPr lang="en-US" sz="4000" dirty="0" smtClean="0">
                <a:latin typeface="Segoe UI Light" pitchFamily="34" charset="0"/>
              </a:rPr>
              <a:t>around </a:t>
            </a:r>
            <a:r>
              <a:rPr lang="en-US" sz="6000" b="1" dirty="0"/>
              <a:t>4000</a:t>
            </a:r>
            <a:r>
              <a:rPr lang="en-US" sz="4000" dirty="0" smtClean="0">
                <a:latin typeface="Segoe UI Light" pitchFamily="34" charset="0"/>
              </a:rPr>
              <a:t> </a:t>
            </a:r>
            <a:r>
              <a:rPr lang="en-US" sz="4000" dirty="0">
                <a:latin typeface="Segoe UI Light" pitchFamily="34" charset="0"/>
              </a:rPr>
              <a:t>emails on public-html</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14"/>
          <p:cNvSpPr>
            <a:spLocks noEditPoints="1"/>
          </p:cNvSpPr>
          <p:nvPr/>
        </p:nvSpPr>
        <p:spPr bwMode="black">
          <a:xfrm>
            <a:off x="9559020" y="1695450"/>
            <a:ext cx="1630102" cy="162967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179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91970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76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smtClean="0"/>
              <a:t>Keep Up with Standards Adoption</a:t>
            </a:r>
            <a:endParaRPr lang="en-US" dirty="0"/>
          </a:p>
        </p:txBody>
      </p:sp>
      <p:sp>
        <p:nvSpPr>
          <p:cNvPr id="8" name="Freeform 58"/>
          <p:cNvSpPr>
            <a:spLocks noEditPoints="1"/>
          </p:cNvSpPr>
          <p:nvPr/>
        </p:nvSpPr>
        <p:spPr bwMode="black">
          <a:xfrm>
            <a:off x="7196409" y="211516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3" name="Text Placeholder 2"/>
          <p:cNvSpPr>
            <a:spLocks noGrp="1"/>
          </p:cNvSpPr>
          <p:nvPr>
            <p:ph type="body" sz="quarter" idx="10"/>
            <p:custDataLst>
              <p:tags r:id="rId3"/>
            </p:custDataLst>
          </p:nvPr>
        </p:nvSpPr>
        <p:spPr>
          <a:xfrm>
            <a:off x="519112" y="1447799"/>
            <a:ext cx="11149013" cy="1483483"/>
          </a:xfrm>
        </p:spPr>
        <p:txBody>
          <a:bodyPr/>
          <a:lstStyle/>
          <a:p>
            <a:pPr>
              <a:spcAft>
                <a:spcPts val="1200"/>
              </a:spcAft>
            </a:pPr>
            <a:r>
              <a:rPr lang="en-US" dirty="0">
                <a:ln w="3175">
                  <a:noFill/>
                </a:ln>
                <a:gradFill flip="none" rotWithShape="1">
                  <a:gsLst>
                    <a:gs pos="0">
                      <a:srgbClr val="595959"/>
                    </a:gs>
                    <a:gs pos="86000">
                      <a:srgbClr val="595959"/>
                    </a:gs>
                  </a:gsLst>
                  <a:lin ang="5400000" scaled="0"/>
                  <a:tileRect/>
                </a:gradFill>
                <a:cs typeface="Arial" charset="0"/>
              </a:rPr>
              <a:t>Internet Explorer Testing Center</a:t>
            </a:r>
            <a:r>
              <a:rPr lang="en-US" sz="3600" dirty="0" smtClean="0"/>
              <a:t/>
            </a:r>
            <a:br>
              <a:rPr lang="en-US" sz="3600" dirty="0" smtClean="0"/>
            </a:br>
            <a:r>
              <a:rPr lang="en-US" sz="2800" dirty="0">
                <a:latin typeface="+mn-lt"/>
                <a:hlinkClick r:id="rId8"/>
              </a:rPr>
              <a:t>http://</a:t>
            </a:r>
            <a:r>
              <a:rPr lang="en-US" sz="2800" dirty="0" smtClean="0">
                <a:latin typeface="+mn-lt"/>
                <a:hlinkClick r:id="rId8"/>
              </a:rPr>
              <a:t>samples.msdn.microsoft.com/ietestcenter</a:t>
            </a:r>
            <a:endParaRPr lang="en-US" sz="2800" dirty="0">
              <a:latin typeface="+mn-lt"/>
            </a:endParaRPr>
          </a:p>
          <a:p>
            <a:pPr>
              <a:spcAft>
                <a:spcPts val="1200"/>
              </a:spcAft>
            </a:pPr>
            <a:endParaRPr lang="en-US" sz="2800" dirty="0" smtClean="0">
              <a:latin typeface="+mn-lt"/>
            </a:endParaRPr>
          </a:p>
        </p:txBody>
      </p:sp>
    </p:spTree>
    <p:extLst>
      <p:ext uri="{BB962C8B-B14F-4D97-AF65-F5344CB8AC3E}">
        <p14:creationId xmlns:p14="http://schemas.microsoft.com/office/powerpoint/2010/main" val="118621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3114503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68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IE9 &amp; HTML5</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3161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8941359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51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ctrTitle"/>
          </p:nvPr>
        </p:nvSpPr>
        <p:spPr/>
        <p:txBody>
          <a:bodyPr/>
          <a:lstStyle/>
          <a:p>
            <a:r>
              <a:rPr lang="en-US" sz="6000" dirty="0" smtClean="0"/>
              <a:t>Integrating Your Site with</a:t>
            </a:r>
            <a:br>
              <a:rPr lang="en-US" sz="6000" dirty="0" smtClean="0"/>
            </a:br>
            <a:r>
              <a:rPr lang="en-US" sz="6000" dirty="0" smtClean="0"/>
              <a:t>Internet Explorer 9 (&amp; 10!)</a:t>
            </a:r>
            <a:endParaRPr lang="en-US" sz="6000" dirty="0"/>
          </a:p>
        </p:txBody>
      </p:sp>
      <p:sp>
        <p:nvSpPr>
          <p:cNvPr id="7" name="Text Placeholder 6"/>
          <p:cNvSpPr>
            <a:spLocks noGrp="1"/>
          </p:cNvSpPr>
          <p:nvPr>
            <p:ph type="body" sz="quarter" idx="11"/>
          </p:nvPr>
        </p:nvSpPr>
        <p:spPr>
          <a:xfrm>
            <a:off x="519113" y="4612341"/>
            <a:ext cx="5454333" cy="1144929"/>
          </a:xfrm>
        </p:spPr>
        <p:txBody>
          <a:bodyPr/>
          <a:lstStyle/>
          <a:p>
            <a:r>
              <a:rPr lang="en-US" dirty="0" smtClean="0"/>
              <a:t>Name</a:t>
            </a:r>
          </a:p>
          <a:p>
            <a:r>
              <a:rPr lang="en-US" dirty="0" smtClean="0"/>
              <a:t>Title</a:t>
            </a:r>
          </a:p>
          <a:p>
            <a:r>
              <a:rPr lang="en-US" dirty="0" smtClean="0"/>
              <a:t>Microsoft </a:t>
            </a:r>
            <a:r>
              <a:rPr lang="en-US" dirty="0"/>
              <a:t>Corporation</a:t>
            </a:r>
          </a:p>
        </p:txBody>
      </p:sp>
    </p:spTree>
    <p:extLst>
      <p:ext uri="{BB962C8B-B14F-4D97-AF65-F5344CB8AC3E}">
        <p14:creationId xmlns:p14="http://schemas.microsoft.com/office/powerpoint/2010/main" val="5746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noChangeAspect="1" noEditPoints="1"/>
          </p:cNvSpPr>
          <p:nvPr/>
        </p:nvSpPr>
        <p:spPr bwMode="black">
          <a:xfrm>
            <a:off x="7020605" y="1141413"/>
            <a:ext cx="4647520" cy="4705803"/>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HTML 5 At a Glance</a:t>
            </a:r>
            <a:endParaRPr lang="en-US" dirty="0"/>
          </a:p>
        </p:txBody>
      </p:sp>
      <p:sp>
        <p:nvSpPr>
          <p:cNvPr id="3" name="Text Placeholder 2"/>
          <p:cNvSpPr>
            <a:spLocks noGrp="1"/>
          </p:cNvSpPr>
          <p:nvPr>
            <p:ph type="body" sz="quarter" idx="10"/>
          </p:nvPr>
        </p:nvSpPr>
        <p:spPr>
          <a:xfrm>
            <a:off x="519112" y="1444752"/>
            <a:ext cx="11149013" cy="4985980"/>
          </a:xfrm>
        </p:spPr>
        <p:txBody>
          <a:bodyPr/>
          <a:lstStyle/>
          <a:p>
            <a:pPr marL="0" indent="3175">
              <a:spcBef>
                <a:spcPct val="20000"/>
              </a:spcBef>
              <a:spcAft>
                <a:spcPts val="1200"/>
              </a:spcAft>
            </a:pPr>
            <a:r>
              <a:rPr lang="en-US" dirty="0">
                <a:solidFill>
                  <a:schemeClr val="accent2">
                    <a:alpha val="99000"/>
                  </a:schemeClr>
                </a:solidFill>
              </a:rPr>
              <a:t>Commonly used to refer to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modern </a:t>
            </a:r>
            <a:r>
              <a:rPr lang="en-US" dirty="0">
                <a:solidFill>
                  <a:schemeClr val="accent2">
                    <a:alpha val="99000"/>
                  </a:schemeClr>
                </a:solidFill>
              </a:rPr>
              <a:t>open </a:t>
            </a:r>
            <a:r>
              <a:rPr lang="en-US" dirty="0" smtClean="0">
                <a:solidFill>
                  <a:schemeClr val="accent2">
                    <a:alpha val="99000"/>
                  </a:schemeClr>
                </a:solidFill>
              </a:rPr>
              <a:t>web standards </a:t>
            </a:r>
            <a:br>
              <a:rPr lang="en-US" dirty="0" smtClean="0">
                <a:solidFill>
                  <a:schemeClr val="accent2">
                    <a:alpha val="99000"/>
                  </a:schemeClr>
                </a:solidFill>
              </a:rPr>
            </a:br>
            <a:r>
              <a:rPr lang="en-US" dirty="0" smtClean="0">
                <a:solidFill>
                  <a:schemeClr val="accent2">
                    <a:alpha val="99000"/>
                  </a:schemeClr>
                </a:solidFill>
              </a:rPr>
              <a:t>like </a:t>
            </a:r>
            <a:r>
              <a:rPr lang="en-US" dirty="0">
                <a:solidFill>
                  <a:schemeClr val="accent2">
                    <a:alpha val="99000"/>
                  </a:schemeClr>
                </a:solidFill>
              </a:rPr>
              <a:t>HTML5, CSS3, and more</a:t>
            </a:r>
          </a:p>
          <a:p>
            <a:pPr marL="0" indent="3175">
              <a:spcBef>
                <a:spcPct val="20000"/>
              </a:spcBef>
              <a:spcAft>
                <a:spcPts val="1200"/>
              </a:spcAft>
            </a:pPr>
            <a:r>
              <a:rPr lang="en-US" dirty="0"/>
              <a:t>Adds new rich media and </a:t>
            </a:r>
            <a:r>
              <a:rPr lang="en-US" dirty="0" smtClean="0"/>
              <a:t/>
            </a:r>
            <a:br>
              <a:rPr lang="en-US" dirty="0" smtClean="0"/>
            </a:br>
            <a:r>
              <a:rPr lang="en-US" dirty="0" smtClean="0"/>
              <a:t>graphics </a:t>
            </a:r>
            <a:r>
              <a:rPr lang="en-US" dirty="0"/>
              <a:t>support </a:t>
            </a:r>
            <a:r>
              <a:rPr lang="en-US" dirty="0" smtClean="0"/>
              <a:t>(</a:t>
            </a:r>
            <a:r>
              <a:rPr lang="en-US" dirty="0"/>
              <a:t>canvas, </a:t>
            </a:r>
            <a:r>
              <a:rPr lang="en-US" dirty="0" smtClean="0"/>
              <a:t/>
            </a:r>
            <a:br>
              <a:rPr lang="en-US" dirty="0" smtClean="0"/>
            </a:br>
            <a:r>
              <a:rPr lang="en-US" dirty="0" smtClean="0"/>
              <a:t>video</a:t>
            </a:r>
            <a:r>
              <a:rPr lang="en-US" dirty="0"/>
              <a:t>, audio, inline SVG…)</a:t>
            </a:r>
          </a:p>
          <a:p>
            <a:pPr marL="0" indent="3175">
              <a:spcBef>
                <a:spcPct val="20000"/>
              </a:spcBef>
              <a:spcAft>
                <a:spcPts val="1200"/>
              </a:spcAft>
            </a:pPr>
            <a:r>
              <a:rPr lang="en-US" dirty="0">
                <a:solidFill>
                  <a:schemeClr val="accent2">
                    <a:alpha val="99000"/>
                  </a:schemeClr>
                </a:solidFill>
              </a:rPr>
              <a:t>Standardizes behavior for browser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vendors</a:t>
            </a:r>
            <a:r>
              <a:rPr lang="en-US" dirty="0">
                <a:solidFill>
                  <a:schemeClr val="accent2">
                    <a:alpha val="99000"/>
                  </a:schemeClr>
                </a:solidFill>
              </a:rPr>
              <a:t>, </a:t>
            </a:r>
            <a:r>
              <a:rPr lang="en-US" dirty="0" smtClean="0">
                <a:solidFill>
                  <a:schemeClr val="accent2">
                    <a:alpha val="99000"/>
                  </a:schemeClr>
                </a:solidFill>
              </a:rPr>
              <a:t>enabling </a:t>
            </a:r>
            <a:r>
              <a:rPr lang="en-US" dirty="0">
                <a:solidFill>
                  <a:schemeClr val="accent2">
                    <a:alpha val="99000"/>
                  </a:schemeClr>
                </a:solidFill>
              </a:rPr>
              <a:t>same markup</a:t>
            </a:r>
          </a:p>
        </p:txBody>
      </p:sp>
    </p:spTree>
    <p:extLst>
      <p:ext uri="{BB962C8B-B14F-4D97-AF65-F5344CB8AC3E}">
        <p14:creationId xmlns:p14="http://schemas.microsoft.com/office/powerpoint/2010/main" val="52008011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Canvas</a:t>
            </a:r>
            <a:endParaRPr lang="en-US" dirty="0"/>
          </a:p>
        </p:txBody>
      </p:sp>
      <p:sp>
        <p:nvSpPr>
          <p:cNvPr id="18" name="Text Placeholder 17"/>
          <p:cNvSpPr>
            <a:spLocks noGrp="1"/>
          </p:cNvSpPr>
          <p:nvPr>
            <p:ph type="body" sz="quarter" idx="10"/>
          </p:nvPr>
        </p:nvSpPr>
        <p:spPr>
          <a:xfrm>
            <a:off x="519112" y="1447799"/>
            <a:ext cx="11149013" cy="891013"/>
          </a:xfrm>
        </p:spPr>
        <p:txBody>
          <a:bodyPr/>
          <a:lstStyle/>
          <a:p>
            <a:r>
              <a:rPr lang="en-US" sz="2800" dirty="0"/>
              <a:t>A block element that allows developers to draw 2d graphics using JavaScript</a:t>
            </a:r>
          </a:p>
          <a:p>
            <a:r>
              <a:rPr lang="en-US" sz="2800" dirty="0"/>
              <a:t>Methods for drawing include: paths, boxes, circles, text and rasterized images</a:t>
            </a:r>
          </a:p>
        </p:txBody>
      </p:sp>
      <p:sp>
        <p:nvSpPr>
          <p:cNvPr id="28" name="Rectangle 27"/>
          <p:cNvSpPr/>
          <p:nvPr/>
        </p:nvSpPr>
        <p:spPr bwMode="auto">
          <a:xfrm>
            <a:off x="517525" y="2770518"/>
            <a:ext cx="7483475" cy="347947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smtClean="0">
                <a:solidFill>
                  <a:schemeClr val="bg1">
                    <a:alpha val="99000"/>
                  </a:schemeClr>
                </a:solidFill>
                <a:latin typeface="Consolas" pitchFamily="49" charset="0"/>
                <a:cs typeface="Consolas" pitchFamily="49" charset="0"/>
              </a:rPr>
              <a:t>&lt;canvas id="</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width="200" height="200"&gt;</a:t>
            </a:r>
          </a:p>
          <a:p>
            <a:r>
              <a:rPr lang="en-US" sz="2000" dirty="0" smtClean="0">
                <a:solidFill>
                  <a:schemeClr val="bg1">
                    <a:alpha val="99000"/>
                  </a:schemeClr>
                </a:solidFill>
                <a:latin typeface="Consolas" pitchFamily="49" charset="0"/>
                <a:cs typeface="Consolas" pitchFamily="49" charset="0"/>
              </a:rPr>
              <a:t>  Your browser doesn’t support Canvas, sorry.</a:t>
            </a:r>
          </a:p>
          <a:p>
            <a:r>
              <a:rPr lang="en-US" sz="2000" dirty="0" smtClean="0">
                <a:solidFill>
                  <a:schemeClr val="bg1">
                    <a:alpha val="99000"/>
                  </a:schemeClr>
                </a:solidFill>
                <a:latin typeface="Consolas" pitchFamily="49" charset="0"/>
                <a:cs typeface="Consolas" pitchFamily="49" charset="0"/>
              </a:rPr>
              <a:t>&lt;/canvas&gt;</a:t>
            </a:r>
          </a:p>
          <a:p>
            <a:endParaRPr lang="en-US" sz="2000" dirty="0" smtClean="0">
              <a:solidFill>
                <a:schemeClr val="bg1">
                  <a:alpha val="99000"/>
                </a:schemeClr>
              </a:solidFill>
              <a:latin typeface="Consolas" pitchFamily="49" charset="0"/>
              <a:cs typeface="Consolas" pitchFamily="49" charset="0"/>
            </a:endParaRPr>
          </a:p>
          <a:p>
            <a:r>
              <a:rPr lang="en-US" sz="2000" dirty="0" smtClean="0">
                <a:solidFill>
                  <a:schemeClr val="bg1">
                    <a:alpha val="99000"/>
                  </a:schemeClr>
                </a:solidFill>
                <a:latin typeface="Consolas" pitchFamily="49" charset="0"/>
                <a:cs typeface="Consolas" pitchFamily="49" charset="0"/>
              </a:rPr>
              <a:t>&lt;script type="text/</a:t>
            </a:r>
            <a:r>
              <a:rPr lang="en-US" sz="2000" dirty="0" err="1" smtClean="0">
                <a:solidFill>
                  <a:schemeClr val="bg1">
                    <a:alpha val="99000"/>
                  </a:schemeClr>
                </a:solidFill>
                <a:latin typeface="Consolas" pitchFamily="49" charset="0"/>
                <a:cs typeface="Consolas" pitchFamily="49" charset="0"/>
              </a:rPr>
              <a:t>javascript</a:t>
            </a:r>
            <a:r>
              <a:rPr lang="en-US" sz="2000" dirty="0" smtClean="0">
                <a:solidFill>
                  <a:schemeClr val="bg1">
                    <a:alpha val="99000"/>
                  </a:schemeClr>
                </a:solidFill>
                <a:latin typeface="Consolas" pitchFamily="49" charset="0"/>
                <a:cs typeface="Consolas" pitchFamily="49" charset="0"/>
              </a:rPr>
              <a:t>"&gt;</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example = </a:t>
            </a:r>
            <a:r>
              <a:rPr lang="en-US" sz="2000" dirty="0" err="1" smtClean="0">
                <a:solidFill>
                  <a:schemeClr val="bg1">
                    <a:alpha val="99000"/>
                  </a:schemeClr>
                </a:solidFill>
                <a:latin typeface="Consolas" pitchFamily="49" charset="0"/>
                <a:cs typeface="Consolas" pitchFamily="49" charset="0"/>
              </a:rPr>
              <a:t>document.getElementById</a:t>
            </a:r>
            <a:r>
              <a:rPr lang="en-US" sz="2000" dirty="0" smtClean="0">
                <a:solidFill>
                  <a:schemeClr val="bg1">
                    <a:alpha val="99000"/>
                  </a:schemeClr>
                </a:solidFill>
                <a:latin typeface="Consolas" pitchFamily="49" charset="0"/>
                <a:cs typeface="Consolas" pitchFamily="49" charset="0"/>
              </a:rPr>
              <a:t>("</a:t>
            </a:r>
            <a:r>
              <a:rPr lang="en-US" sz="2000" dirty="0" err="1" smtClean="0">
                <a:solidFill>
                  <a:schemeClr val="bg1">
                    <a:alpha val="99000"/>
                  </a:schemeClr>
                </a:solidFill>
                <a:latin typeface="Consolas" pitchFamily="49" charset="0"/>
                <a:cs typeface="Consolas" pitchFamily="49" charset="0"/>
              </a:rPr>
              <a:t>myCanvas</a:t>
            </a:r>
            <a:r>
              <a:rPr lang="en-US" sz="2000" dirty="0" smtClean="0">
                <a:solidFill>
                  <a:schemeClr val="bg1">
                    <a:alpha val="99000"/>
                  </a:schemeClr>
                </a:solidFill>
                <a:latin typeface="Consolas" pitchFamily="49" charset="0"/>
                <a:cs typeface="Consolas" pitchFamily="49" charset="0"/>
              </a:rPr>
              <a:t>");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var</a:t>
            </a:r>
            <a:r>
              <a:rPr lang="en-US" sz="2000" dirty="0" smtClean="0">
                <a:solidFill>
                  <a:schemeClr val="bg1">
                    <a:alpha val="99000"/>
                  </a:schemeClr>
                </a:solidFill>
                <a:latin typeface="Consolas" pitchFamily="49" charset="0"/>
                <a:cs typeface="Consolas" pitchFamily="49" charset="0"/>
              </a:rPr>
              <a:t> context = </a:t>
            </a:r>
            <a:r>
              <a:rPr lang="en-US" sz="2000" dirty="0" err="1" smtClean="0">
                <a:solidFill>
                  <a:schemeClr val="bg1">
                    <a:alpha val="99000"/>
                  </a:schemeClr>
                </a:solidFill>
                <a:latin typeface="Consolas" pitchFamily="49" charset="0"/>
                <a:cs typeface="Consolas" pitchFamily="49" charset="0"/>
              </a:rPr>
              <a:t>example.getContext</a:t>
            </a:r>
            <a:r>
              <a:rPr lang="en-US" sz="2000" dirty="0" smtClean="0">
                <a:solidFill>
                  <a:schemeClr val="bg1">
                    <a:alpha val="99000"/>
                  </a:schemeClr>
                </a:solidFill>
                <a:latin typeface="Consolas" pitchFamily="49" charset="0"/>
                <a:cs typeface="Consolas" pitchFamily="49" charset="0"/>
              </a:rPr>
              <a:t>("2d");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context.fillStyle</a:t>
            </a:r>
            <a:r>
              <a:rPr lang="en-US" sz="2000" dirty="0" smtClean="0">
                <a:solidFill>
                  <a:schemeClr val="bg1">
                    <a:alpha val="99000"/>
                  </a:schemeClr>
                </a:solidFill>
                <a:latin typeface="Consolas" pitchFamily="49" charset="0"/>
                <a:cs typeface="Consolas" pitchFamily="49" charset="0"/>
              </a:rPr>
              <a:t> = "</a:t>
            </a:r>
            <a:r>
              <a:rPr lang="en-US" sz="2000" dirty="0" err="1" smtClean="0">
                <a:solidFill>
                  <a:schemeClr val="bg1">
                    <a:alpha val="99000"/>
                  </a:schemeClr>
                </a:solidFill>
                <a:latin typeface="Consolas" pitchFamily="49" charset="0"/>
                <a:cs typeface="Consolas" pitchFamily="49" charset="0"/>
              </a:rPr>
              <a:t>rgb</a:t>
            </a:r>
            <a:r>
              <a:rPr lang="en-US" sz="2000" dirty="0" smtClean="0">
                <a:solidFill>
                  <a:schemeClr val="bg1">
                    <a:alpha val="99000"/>
                  </a:schemeClr>
                </a:solidFill>
                <a:latin typeface="Consolas" pitchFamily="49" charset="0"/>
                <a:cs typeface="Consolas" pitchFamily="49" charset="0"/>
              </a:rPr>
              <a:t>(255,0,0)"; </a:t>
            </a:r>
          </a:p>
          <a:p>
            <a:r>
              <a:rPr lang="en-US" sz="2000" dirty="0" smtClean="0">
                <a:solidFill>
                  <a:schemeClr val="bg1">
                    <a:alpha val="99000"/>
                  </a:schemeClr>
                </a:solidFill>
                <a:latin typeface="Consolas" pitchFamily="49" charset="0"/>
                <a:cs typeface="Consolas" pitchFamily="49" charset="0"/>
              </a:rPr>
              <a:t>  </a:t>
            </a:r>
            <a:r>
              <a:rPr lang="en-US" sz="2000" dirty="0" err="1" smtClean="0">
                <a:solidFill>
                  <a:schemeClr val="bg1">
                    <a:alpha val="99000"/>
                  </a:schemeClr>
                </a:solidFill>
                <a:latin typeface="Consolas" pitchFamily="49" charset="0"/>
                <a:cs typeface="Consolas" pitchFamily="49" charset="0"/>
              </a:rPr>
              <a:t>context.fillRect</a:t>
            </a:r>
            <a:r>
              <a:rPr lang="en-US" sz="2000" dirty="0" smtClean="0">
                <a:solidFill>
                  <a:schemeClr val="bg1">
                    <a:alpha val="99000"/>
                  </a:schemeClr>
                </a:solidFill>
                <a:latin typeface="Consolas" pitchFamily="49" charset="0"/>
                <a:cs typeface="Consolas" pitchFamily="49" charset="0"/>
              </a:rPr>
              <a:t>(30, 30, 50, 50); </a:t>
            </a:r>
          </a:p>
          <a:p>
            <a:r>
              <a:rPr lang="en-US" sz="2000" dirty="0" smtClean="0">
                <a:solidFill>
                  <a:schemeClr val="bg1">
                    <a:alpha val="99000"/>
                  </a:schemeClr>
                </a:solidFill>
                <a:latin typeface="Consolas" pitchFamily="49" charset="0"/>
                <a:cs typeface="Consolas" pitchFamily="49" charset="0"/>
              </a:rPr>
              <a:t>&lt;/script&gt;</a:t>
            </a:r>
            <a:endParaRPr lang="en-US" sz="2000" dirty="0">
              <a:solidFill>
                <a:schemeClr val="bg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37866453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Scalable Vector Graphics (SVG)</a:t>
            </a:r>
          </a:p>
        </p:txBody>
      </p:sp>
      <p:sp>
        <p:nvSpPr>
          <p:cNvPr id="18" name="Text Placeholder 17"/>
          <p:cNvSpPr>
            <a:spLocks noGrp="1"/>
          </p:cNvSpPr>
          <p:nvPr>
            <p:ph type="body" sz="quarter" idx="10"/>
          </p:nvPr>
        </p:nvSpPr>
        <p:spPr>
          <a:xfrm>
            <a:off x="519112" y="1447799"/>
            <a:ext cx="11149013" cy="4548938"/>
          </a:xfrm>
        </p:spPr>
        <p:txBody>
          <a:bodyPr/>
          <a:lstStyle/>
          <a:p>
            <a:pPr marL="0" indent="3175">
              <a:spcBef>
                <a:spcPct val="20000"/>
              </a:spcBef>
              <a:spcAft>
                <a:spcPts val="1200"/>
              </a:spcAft>
            </a:pPr>
            <a:r>
              <a:rPr lang="en-US" sz="3600" dirty="0">
                <a:solidFill>
                  <a:schemeClr val="accent2">
                    <a:alpha val="99000"/>
                  </a:schemeClr>
                </a:solidFill>
              </a:rPr>
              <a:t>Create and draw 2D vector graphics using XML</a:t>
            </a:r>
          </a:p>
          <a:p>
            <a:pPr marL="0" indent="3175">
              <a:spcBef>
                <a:spcPct val="20000"/>
              </a:spcBef>
              <a:spcAft>
                <a:spcPts val="1200"/>
              </a:spcAft>
            </a:pPr>
            <a:r>
              <a:rPr lang="en-US" sz="3600" dirty="0"/>
              <a:t>Vector images are composed of shapes instead of pixels</a:t>
            </a:r>
          </a:p>
          <a:p>
            <a:pPr marL="0" indent="3175">
              <a:spcBef>
                <a:spcPct val="20000"/>
              </a:spcBef>
              <a:spcAft>
                <a:spcPts val="1200"/>
              </a:spcAft>
            </a:pPr>
            <a:r>
              <a:rPr lang="en-US" sz="3600" dirty="0">
                <a:solidFill>
                  <a:schemeClr val="accent2">
                    <a:alpha val="99000"/>
                  </a:schemeClr>
                </a:solidFill>
              </a:rPr>
              <a:t>Based on the SVG 1.1 2nd Edition Full specification</a:t>
            </a:r>
          </a:p>
          <a:p>
            <a:pPr marL="0" indent="3175">
              <a:spcBef>
                <a:spcPct val="20000"/>
              </a:spcBef>
              <a:spcAft>
                <a:spcPts val="1200"/>
              </a:spcAft>
            </a:pPr>
            <a:r>
              <a:rPr lang="en-US" sz="3600" dirty="0"/>
              <a:t>Full DOM access to SVG elements</a:t>
            </a:r>
          </a:p>
          <a:p>
            <a:pPr marL="0" indent="3175">
              <a:spcBef>
                <a:spcPct val="20000"/>
              </a:spcBef>
              <a:spcAft>
                <a:spcPts val="1200"/>
              </a:spcAft>
            </a:pPr>
            <a:r>
              <a:rPr lang="en-US" sz="3600" dirty="0">
                <a:solidFill>
                  <a:schemeClr val="accent2">
                    <a:alpha val="99000"/>
                  </a:schemeClr>
                </a:solidFill>
              </a:rPr>
              <a:t>Document structure, scripting, styling, paths, shapes,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colors</a:t>
            </a:r>
            <a:r>
              <a:rPr lang="en-US" sz="3600" dirty="0">
                <a:solidFill>
                  <a:schemeClr val="accent2">
                    <a:alpha val="99000"/>
                  </a:schemeClr>
                </a:solidFill>
              </a:rPr>
              <a:t>, </a:t>
            </a:r>
            <a:r>
              <a:rPr lang="en-US" sz="3600" dirty="0" smtClean="0">
                <a:solidFill>
                  <a:schemeClr val="accent2">
                    <a:alpha val="99000"/>
                  </a:schemeClr>
                </a:solidFill>
              </a:rPr>
              <a:t>transforms</a:t>
            </a:r>
            <a:r>
              <a:rPr lang="en-US" sz="3600" dirty="0">
                <a:solidFill>
                  <a:schemeClr val="accent2">
                    <a:alpha val="99000"/>
                  </a:schemeClr>
                </a:solidFill>
              </a:rPr>
              <a:t>, </a:t>
            </a:r>
            <a:r>
              <a:rPr lang="en-US" sz="3600" dirty="0" smtClean="0">
                <a:solidFill>
                  <a:schemeClr val="accent2">
                    <a:alpha val="99000"/>
                  </a:schemeClr>
                </a:solidFill>
              </a:rPr>
              <a:t>gradients</a:t>
            </a:r>
            <a:r>
              <a:rPr lang="en-US" sz="3600" dirty="0">
                <a:solidFill>
                  <a:schemeClr val="accent2">
                    <a:alpha val="99000"/>
                  </a:schemeClr>
                </a:solidFill>
              </a:rPr>
              <a:t>, patterns, masking,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clipping</a:t>
            </a:r>
            <a:r>
              <a:rPr lang="en-US" sz="3600" dirty="0">
                <a:solidFill>
                  <a:schemeClr val="accent2">
                    <a:alpha val="99000"/>
                  </a:schemeClr>
                </a:solidFill>
              </a:rPr>
              <a:t>, markers, </a:t>
            </a:r>
            <a:r>
              <a:rPr lang="en-US" sz="3600" dirty="0" smtClean="0">
                <a:solidFill>
                  <a:schemeClr val="accent2">
                    <a:alpha val="99000"/>
                  </a:schemeClr>
                </a:solidFill>
              </a:rPr>
              <a:t>linking </a:t>
            </a:r>
            <a:r>
              <a:rPr lang="en-US" sz="3600" dirty="0">
                <a:solidFill>
                  <a:schemeClr val="accent2">
                    <a:alpha val="99000"/>
                  </a:schemeClr>
                </a:solidFill>
              </a:rPr>
              <a:t>and views</a:t>
            </a:r>
          </a:p>
        </p:txBody>
      </p:sp>
      <p:sp>
        <p:nvSpPr>
          <p:cNvPr id="4" name="Freeform 14"/>
          <p:cNvSpPr>
            <a:spLocks noEditPoints="1"/>
          </p:cNvSpPr>
          <p:nvPr/>
        </p:nvSpPr>
        <p:spPr bwMode="black">
          <a:xfrm>
            <a:off x="9939647" y="4514025"/>
            <a:ext cx="1736416" cy="1735963"/>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295622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SVG Code Example</a:t>
            </a:r>
            <a:endParaRPr lang="en-US" dirty="0"/>
          </a:p>
        </p:txBody>
      </p:sp>
      <p:sp>
        <p:nvSpPr>
          <p:cNvPr id="18" name="Text Placeholder 17"/>
          <p:cNvSpPr>
            <a:spLocks noGrp="1"/>
          </p:cNvSpPr>
          <p:nvPr>
            <p:ph type="body" sz="quarter" idx="10"/>
          </p:nvPr>
        </p:nvSpPr>
        <p:spPr>
          <a:xfrm>
            <a:off x="519112" y="1447799"/>
            <a:ext cx="11149013" cy="2331407"/>
          </a:xfrm>
        </p:spPr>
        <p:txBody>
          <a:bodyPr/>
          <a:lstStyle/>
          <a:p>
            <a:r>
              <a:rPr lang="en-US" dirty="0">
                <a:solidFill>
                  <a:schemeClr val="accent2">
                    <a:alpha val="99000"/>
                  </a:schemeClr>
                </a:solidFill>
              </a:rPr>
              <a:t>A block element that allows developers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to draw </a:t>
            </a:r>
            <a:r>
              <a:rPr lang="en-US" dirty="0">
                <a:solidFill>
                  <a:schemeClr val="accent2">
                    <a:alpha val="99000"/>
                  </a:schemeClr>
                </a:solidFill>
              </a:rPr>
              <a:t>2d graphics using JavaScript</a:t>
            </a:r>
          </a:p>
          <a:p>
            <a:r>
              <a:rPr lang="en-US" dirty="0"/>
              <a:t>Methods for drawing include: </a:t>
            </a:r>
            <a:r>
              <a:rPr lang="en-US" dirty="0" smtClean="0"/>
              <a:t/>
            </a:r>
            <a:br>
              <a:rPr lang="en-US" dirty="0" smtClean="0"/>
            </a:br>
            <a:r>
              <a:rPr lang="en-US" b="1" dirty="0" smtClean="0"/>
              <a:t>paths</a:t>
            </a:r>
            <a:r>
              <a:rPr lang="en-US" b="1" dirty="0"/>
              <a:t>, boxes, circles, text and rasterized images</a:t>
            </a:r>
          </a:p>
        </p:txBody>
      </p:sp>
      <p:sp>
        <p:nvSpPr>
          <p:cNvPr id="28" name="Rectangle 27"/>
          <p:cNvSpPr/>
          <p:nvPr/>
        </p:nvSpPr>
        <p:spPr bwMode="auto">
          <a:xfrm>
            <a:off x="517525" y="4634944"/>
            <a:ext cx="9466263" cy="16150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 width="400" height="200" </a:t>
            </a:r>
            <a:r>
              <a:rPr lang="en-US" sz="2000" dirty="0" err="1">
                <a:solidFill>
                  <a:schemeClr val="bg1">
                    <a:alpha val="99000"/>
                  </a:schemeClr>
                </a:solidFill>
                <a:latin typeface="Consolas" pitchFamily="49" charset="0"/>
                <a:cs typeface="Consolas" pitchFamily="49" charset="0"/>
              </a:rPr>
              <a:t>xmlns</a:t>
            </a:r>
            <a:r>
              <a:rPr lang="en-US" sz="2000" dirty="0">
                <a:solidFill>
                  <a:schemeClr val="bg1">
                    <a:alpha val="99000"/>
                  </a:schemeClr>
                </a:solidFill>
                <a:latin typeface="Consolas" pitchFamily="49" charset="0"/>
                <a:cs typeface="Consolas" pitchFamily="49" charset="0"/>
              </a:rPr>
              <a:t>="http://www.w3.org/2000/svg"&gt;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fill="red" x="20" y="20" width="100" height="75" /&gt;</a:t>
            </a:r>
          </a:p>
          <a:p>
            <a:r>
              <a:rPr lang="en-US" sz="2000" dirty="0">
                <a:solidFill>
                  <a:schemeClr val="bg1">
                    <a:alpha val="99000"/>
                  </a:schemeClr>
                </a:solidFill>
                <a:latin typeface="Consolas" pitchFamily="49" charset="0"/>
                <a:cs typeface="Consolas" pitchFamily="49" charset="0"/>
              </a:rPr>
              <a:t>    &lt;</a:t>
            </a:r>
            <a:r>
              <a:rPr lang="en-US" sz="2000" dirty="0" err="1">
                <a:solidFill>
                  <a:schemeClr val="bg1">
                    <a:alpha val="99000"/>
                  </a:schemeClr>
                </a:solidFill>
                <a:latin typeface="Consolas" pitchFamily="49" charset="0"/>
                <a:cs typeface="Consolas" pitchFamily="49" charset="0"/>
              </a:rPr>
              <a:t>rect</a:t>
            </a:r>
            <a:r>
              <a:rPr lang="en-US" sz="2000" dirty="0">
                <a:solidFill>
                  <a:schemeClr val="bg1">
                    <a:alpha val="99000"/>
                  </a:schemeClr>
                </a:solidFill>
                <a:latin typeface="Consolas" pitchFamily="49" charset="0"/>
                <a:cs typeface="Consolas" pitchFamily="49" charset="0"/>
              </a:rPr>
              <a:t> fill="blue" x="50" y="50" width="100" height="75" /&gt;</a:t>
            </a:r>
          </a:p>
          <a:p>
            <a:r>
              <a:rPr lang="en-US" sz="2000" dirty="0">
                <a:solidFill>
                  <a:schemeClr val="bg1">
                    <a:alpha val="99000"/>
                  </a:schemeClr>
                </a:solidFill>
                <a:latin typeface="Consolas" pitchFamily="49" charset="0"/>
                <a:cs typeface="Consolas" pitchFamily="49" charset="0"/>
              </a:rPr>
              <a:t>&lt;/</a:t>
            </a:r>
            <a:r>
              <a:rPr lang="en-US" sz="2000" dirty="0" err="1">
                <a:solidFill>
                  <a:schemeClr val="bg1">
                    <a:alpha val="99000"/>
                  </a:schemeClr>
                </a:solidFill>
                <a:latin typeface="Consolas" pitchFamily="49" charset="0"/>
                <a:cs typeface="Consolas" pitchFamily="49" charset="0"/>
              </a:rPr>
              <a:t>svg</a:t>
            </a:r>
            <a:r>
              <a:rPr lang="en-US" sz="2000" dirty="0">
                <a:solidFill>
                  <a:schemeClr val="bg1">
                    <a:alpha val="99000"/>
                  </a:schemeClr>
                </a:solidFill>
                <a:latin typeface="Consolas" pitchFamily="49" charset="0"/>
                <a:cs typeface="Consolas" pitchFamily="49" charset="0"/>
              </a:rPr>
              <a:t>&gt;</a:t>
            </a:r>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75863" y="4785241"/>
            <a:ext cx="1600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10244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a:t>
            </a:r>
            <a:endParaRPr lang="en-US" dirty="0"/>
          </a:p>
        </p:txBody>
      </p:sp>
      <p:sp>
        <p:nvSpPr>
          <p:cNvPr id="18" name="Text Placeholder 17"/>
          <p:cNvSpPr>
            <a:spLocks noGrp="1"/>
          </p:cNvSpPr>
          <p:nvPr>
            <p:ph type="body" sz="quarter" idx="10"/>
          </p:nvPr>
        </p:nvSpPr>
        <p:spPr>
          <a:xfrm>
            <a:off x="519112" y="1447799"/>
            <a:ext cx="11149013" cy="3551742"/>
          </a:xfrm>
        </p:spPr>
        <p:txBody>
          <a:bodyPr/>
          <a:lstStyle/>
          <a:p>
            <a:pPr marL="0" indent="3175">
              <a:spcBef>
                <a:spcPct val="20000"/>
              </a:spcBef>
              <a:spcAft>
                <a:spcPts val="1200"/>
              </a:spcAft>
            </a:pPr>
            <a:r>
              <a:rPr lang="en-US" sz="3600" dirty="0">
                <a:solidFill>
                  <a:schemeClr val="accent2">
                    <a:alpha val="99000"/>
                  </a:schemeClr>
                </a:solidFill>
              </a:rPr>
              <a:t>Support for the HTML5 &lt;video&gt; element</a:t>
            </a:r>
          </a:p>
          <a:p>
            <a:pPr marL="0" indent="3175">
              <a:spcBef>
                <a:spcPct val="20000"/>
              </a:spcBef>
              <a:spcAft>
                <a:spcPts val="1200"/>
              </a:spcAft>
            </a:pPr>
            <a:r>
              <a:rPr lang="en-US" sz="3600" dirty="0"/>
              <a:t>Industry-standard MPEG-4/H.264 video</a:t>
            </a:r>
          </a:p>
          <a:p>
            <a:pPr marL="0" indent="3175">
              <a:spcBef>
                <a:spcPct val="20000"/>
              </a:spcBef>
              <a:spcAft>
                <a:spcPts val="1200"/>
              </a:spcAft>
            </a:pPr>
            <a:r>
              <a:rPr lang="en-US" sz="3600" dirty="0">
                <a:solidFill>
                  <a:schemeClr val="accent2">
                    <a:alpha val="99000"/>
                  </a:schemeClr>
                </a:solidFill>
              </a:rPr>
              <a:t>Video can be composited </a:t>
            </a:r>
            <a:r>
              <a:rPr lang="en-US" sz="3600" dirty="0" smtClean="0">
                <a:solidFill>
                  <a:schemeClr val="accent2">
                    <a:alpha val="99000"/>
                  </a:schemeClr>
                </a:solidFill>
              </a:rPr>
              <a:t>with </a:t>
            </a:r>
            <a:r>
              <a:rPr lang="en-US" sz="3600" dirty="0">
                <a:solidFill>
                  <a:schemeClr val="accent2">
                    <a:alpha val="99000"/>
                  </a:schemeClr>
                </a:solidFill>
              </a:rPr>
              <a:t>anything else on the page</a:t>
            </a:r>
          </a:p>
          <a:p>
            <a:pPr marL="0" indent="3175">
              <a:spcBef>
                <a:spcPct val="20000"/>
              </a:spcBef>
              <a:spcAft>
                <a:spcPts val="1200"/>
              </a:spcAft>
            </a:pPr>
            <a:r>
              <a:rPr lang="en-US" sz="3600" dirty="0"/>
              <a:t>HTML content, images, SVG graphics</a:t>
            </a:r>
          </a:p>
          <a:p>
            <a:pPr marL="0" indent="3175">
              <a:spcBef>
                <a:spcPct val="20000"/>
              </a:spcBef>
              <a:spcAft>
                <a:spcPts val="1200"/>
              </a:spcAft>
            </a:pPr>
            <a:r>
              <a:rPr lang="en-US" sz="3600" dirty="0">
                <a:solidFill>
                  <a:schemeClr val="accent2">
                    <a:alpha val="99000"/>
                  </a:schemeClr>
                </a:solidFill>
              </a:rPr>
              <a:t>Hardware accelerated, </a:t>
            </a:r>
            <a:r>
              <a:rPr lang="en-US" sz="3600" dirty="0" smtClean="0">
                <a:solidFill>
                  <a:schemeClr val="accent2">
                    <a:alpha val="99000"/>
                  </a:schemeClr>
                </a:solidFill>
              </a:rPr>
              <a:t>GPU-based </a:t>
            </a:r>
            <a:r>
              <a:rPr lang="en-US" sz="3600" dirty="0">
                <a:solidFill>
                  <a:schemeClr val="accent2">
                    <a:alpha val="99000"/>
                  </a:schemeClr>
                </a:solidFill>
              </a:rPr>
              <a:t>decoding</a:t>
            </a:r>
          </a:p>
        </p:txBody>
      </p:sp>
      <p:sp>
        <p:nvSpPr>
          <p:cNvPr id="4" name="Freeform 114"/>
          <p:cNvSpPr>
            <a:spLocks noEditPoints="1"/>
          </p:cNvSpPr>
          <p:nvPr/>
        </p:nvSpPr>
        <p:spPr bwMode="black">
          <a:xfrm>
            <a:off x="9488384" y="4521003"/>
            <a:ext cx="2187679" cy="1728985"/>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650361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&lt;video&gt; Attributes</a:t>
            </a:r>
            <a:endParaRPr lang="en-US" dirty="0"/>
          </a:p>
        </p:txBody>
      </p:sp>
      <p:sp>
        <p:nvSpPr>
          <p:cNvPr id="18" name="Text Placeholder 17"/>
          <p:cNvSpPr>
            <a:spLocks noGrp="1"/>
          </p:cNvSpPr>
          <p:nvPr>
            <p:ph type="body" sz="quarter" idx="10"/>
          </p:nvPr>
        </p:nvSpPr>
        <p:spPr>
          <a:xfrm>
            <a:off x="517525" y="1141413"/>
            <a:ext cx="11149013" cy="2936188"/>
          </a:xfrm>
        </p:spPr>
        <p:txBody>
          <a:bodyPr/>
          <a:lstStyle/>
          <a:p>
            <a:pPr marL="0" indent="3175">
              <a:spcBef>
                <a:spcPct val="20000"/>
              </a:spcBef>
              <a:spcAft>
                <a:spcPts val="1200"/>
              </a:spcAft>
            </a:pPr>
            <a:r>
              <a:rPr lang="en-US" sz="2200" b="1" dirty="0">
                <a:solidFill>
                  <a:schemeClr val="accent2">
                    <a:alpha val="99000"/>
                  </a:schemeClr>
                </a:solidFill>
                <a:latin typeface="+mn-lt"/>
              </a:rPr>
              <a:t>src</a:t>
            </a:r>
            <a:r>
              <a:rPr lang="en-US" sz="2200" dirty="0"/>
              <a:t> – specifies the location to pull the source file</a:t>
            </a:r>
          </a:p>
          <a:p>
            <a:pPr marL="0" indent="3175">
              <a:spcBef>
                <a:spcPct val="20000"/>
              </a:spcBef>
              <a:spcAft>
                <a:spcPts val="1200"/>
              </a:spcAft>
            </a:pPr>
            <a:r>
              <a:rPr lang="en-US" sz="2200" b="1" dirty="0" err="1">
                <a:solidFill>
                  <a:schemeClr val="accent2">
                    <a:alpha val="99000"/>
                  </a:schemeClr>
                </a:solidFill>
                <a:latin typeface="+mn-lt"/>
              </a:rPr>
              <a:t>autoplay</a:t>
            </a:r>
            <a:r>
              <a:rPr lang="en-US" sz="2200" dirty="0"/>
              <a:t> – if present starts playing as soon as it’s ready</a:t>
            </a:r>
          </a:p>
          <a:p>
            <a:pPr marL="0" indent="3175">
              <a:spcBef>
                <a:spcPct val="20000"/>
              </a:spcBef>
              <a:spcAft>
                <a:spcPts val="1200"/>
              </a:spcAft>
            </a:pPr>
            <a:r>
              <a:rPr lang="en-US" sz="2200" b="1" dirty="0">
                <a:solidFill>
                  <a:schemeClr val="accent2">
                    <a:alpha val="99000"/>
                  </a:schemeClr>
                </a:solidFill>
                <a:latin typeface="+mn-lt"/>
              </a:rPr>
              <a:t>controls</a:t>
            </a:r>
            <a:r>
              <a:rPr lang="en-US" sz="2200" dirty="0"/>
              <a:t> – if present displays controls</a:t>
            </a:r>
          </a:p>
          <a:p>
            <a:pPr marL="0" indent="3175">
              <a:spcBef>
                <a:spcPct val="20000"/>
              </a:spcBef>
              <a:spcAft>
                <a:spcPts val="1200"/>
              </a:spcAft>
            </a:pPr>
            <a:r>
              <a:rPr lang="en-US" sz="2200" b="1" dirty="0">
                <a:solidFill>
                  <a:schemeClr val="accent2">
                    <a:alpha val="99000"/>
                  </a:schemeClr>
                </a:solidFill>
                <a:latin typeface="+mn-lt"/>
              </a:rPr>
              <a:t>preload</a:t>
            </a:r>
            <a:r>
              <a:rPr lang="en-US" sz="2200" dirty="0"/>
              <a:t> – if present loads source at page load</a:t>
            </a:r>
          </a:p>
          <a:p>
            <a:pPr marL="0" indent="3175">
              <a:spcBef>
                <a:spcPct val="20000"/>
              </a:spcBef>
              <a:spcAft>
                <a:spcPts val="1200"/>
              </a:spcAft>
            </a:pPr>
            <a:r>
              <a:rPr lang="en-US" sz="2200" b="1" dirty="0">
                <a:solidFill>
                  <a:schemeClr val="accent2">
                    <a:alpha val="99000"/>
                  </a:schemeClr>
                </a:solidFill>
                <a:latin typeface="+mn-lt"/>
              </a:rPr>
              <a:t>loop</a:t>
            </a:r>
            <a:r>
              <a:rPr lang="en-US" sz="2200" dirty="0"/>
              <a:t> – if present loops back to the beginning of the video</a:t>
            </a:r>
          </a:p>
          <a:p>
            <a:pPr marL="0" indent="3175">
              <a:spcBef>
                <a:spcPct val="20000"/>
              </a:spcBef>
              <a:spcAft>
                <a:spcPts val="1200"/>
              </a:spcAft>
            </a:pPr>
            <a:r>
              <a:rPr lang="en-US" sz="2200" b="1" dirty="0">
                <a:solidFill>
                  <a:schemeClr val="accent2">
                    <a:alpha val="99000"/>
                  </a:schemeClr>
                </a:solidFill>
                <a:latin typeface="+mn-lt"/>
              </a:rPr>
              <a:t>height &amp; width </a:t>
            </a:r>
            <a:r>
              <a:rPr lang="en-US" sz="2200" dirty="0"/>
              <a:t>– specifies the height &amp; width of the player</a:t>
            </a:r>
          </a:p>
        </p:txBody>
      </p:sp>
      <p:sp>
        <p:nvSpPr>
          <p:cNvPr id="4" name="Rectangle 3"/>
          <p:cNvSpPr/>
          <p:nvPr/>
        </p:nvSpPr>
        <p:spPr bwMode="auto">
          <a:xfrm>
            <a:off x="517525" y="4373688"/>
            <a:ext cx="9466264" cy="1876300"/>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&lt;video src="video.mp4" id="</a:t>
            </a:r>
            <a:r>
              <a:rPr lang="en-US" sz="2000" dirty="0" err="1">
                <a:solidFill>
                  <a:schemeClr val="bg1">
                    <a:alpha val="99000"/>
                  </a:schemeClr>
                </a:solidFill>
                <a:latin typeface="Consolas" pitchFamily="49" charset="0"/>
                <a:cs typeface="Consolas" pitchFamily="49" charset="0"/>
              </a:rPr>
              <a:t>videoTag</a:t>
            </a:r>
            <a:r>
              <a:rPr lang="en-US" sz="2000" dirty="0">
                <a:solidFill>
                  <a:schemeClr val="bg1">
                    <a:alpha val="99000"/>
                  </a:schemeClr>
                </a:solidFill>
                <a:latin typeface="Consolas" pitchFamily="49" charset="0"/>
                <a:cs typeface="Consolas" pitchFamily="49" charset="0"/>
              </a:rPr>
              <a:t>" width="640px" height="360px"&gt;</a:t>
            </a:r>
          </a:p>
          <a:p>
            <a:r>
              <a:rPr lang="en-US" sz="2000" dirty="0">
                <a:solidFill>
                  <a:schemeClr val="bg1">
                    <a:alpha val="99000"/>
                  </a:schemeClr>
                </a:solidFill>
                <a:latin typeface="Consolas" pitchFamily="49" charset="0"/>
                <a:cs typeface="Consolas" pitchFamily="49" charset="0"/>
              </a:rPr>
              <a:t>  &lt;!-- Only shown when browser doesn’t support video --&gt;</a:t>
            </a:r>
          </a:p>
          <a:p>
            <a:r>
              <a:rPr lang="en-US" sz="2000" dirty="0">
                <a:solidFill>
                  <a:schemeClr val="bg1">
                    <a:alpha val="99000"/>
                  </a:schemeClr>
                </a:solidFill>
                <a:latin typeface="Consolas" pitchFamily="49" charset="0"/>
                <a:cs typeface="Consolas" pitchFamily="49" charset="0"/>
              </a:rPr>
              <a:t>  &lt;!-- You Could Embed Flash or Silverlight Video Here --&gt;</a:t>
            </a:r>
          </a:p>
          <a:p>
            <a:r>
              <a:rPr lang="en-US" sz="2000" dirty="0">
                <a:solidFill>
                  <a:schemeClr val="bg1">
                    <a:alpha val="99000"/>
                  </a:schemeClr>
                </a:solidFill>
                <a:latin typeface="Consolas" pitchFamily="49" charset="0"/>
                <a:cs typeface="Consolas" pitchFamily="49" charset="0"/>
              </a:rPr>
              <a:t>&lt;/video&gt;</a:t>
            </a:r>
          </a:p>
        </p:txBody>
      </p:sp>
    </p:spTree>
    <p:extLst>
      <p:ext uri="{BB962C8B-B14F-4D97-AF65-F5344CB8AC3E}">
        <p14:creationId xmlns:p14="http://schemas.microsoft.com/office/powerpoint/2010/main" val="388497491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HTML 5 &lt;audio&gt;</a:t>
            </a:r>
            <a:endParaRPr lang="en-US" dirty="0"/>
          </a:p>
        </p:txBody>
      </p:sp>
      <p:sp>
        <p:nvSpPr>
          <p:cNvPr id="18" name="Text Placeholder 17"/>
          <p:cNvSpPr>
            <a:spLocks noGrp="1"/>
          </p:cNvSpPr>
          <p:nvPr>
            <p:ph type="body" sz="quarter" idx="10"/>
          </p:nvPr>
        </p:nvSpPr>
        <p:spPr>
          <a:xfrm>
            <a:off x="517525" y="1141413"/>
            <a:ext cx="11149013" cy="3283976"/>
          </a:xfrm>
        </p:spPr>
        <p:txBody>
          <a:bodyPr/>
          <a:lstStyle/>
          <a:p>
            <a:pPr marL="0" indent="3175">
              <a:spcBef>
                <a:spcPts val="1200"/>
              </a:spcBef>
              <a:spcAft>
                <a:spcPts val="0"/>
              </a:spcAft>
            </a:pPr>
            <a:r>
              <a:rPr lang="en-US" sz="2400" dirty="0"/>
              <a:t>Industry-standard MP3 and AAC audio</a:t>
            </a:r>
          </a:p>
          <a:p>
            <a:pPr marL="0" indent="3175">
              <a:spcBef>
                <a:spcPts val="1200"/>
              </a:spcBef>
              <a:spcAft>
                <a:spcPts val="0"/>
              </a:spcAft>
            </a:pPr>
            <a:r>
              <a:rPr lang="en-US" sz="2400" dirty="0"/>
              <a:t>Fully scriptable via the DOM</a:t>
            </a:r>
          </a:p>
          <a:p>
            <a:pPr marL="0">
              <a:spcBef>
                <a:spcPts val="600"/>
              </a:spcBef>
              <a:spcAft>
                <a:spcPts val="0"/>
              </a:spcAft>
            </a:pPr>
            <a:r>
              <a:rPr lang="en-US" sz="3200" dirty="0">
                <a:gradFill>
                  <a:gsLst>
                    <a:gs pos="0">
                      <a:schemeClr val="accent2"/>
                    </a:gs>
                    <a:gs pos="100000">
                      <a:schemeClr val="accent2"/>
                    </a:gs>
                  </a:gsLst>
                  <a:lin ang="5400000" scaled="0"/>
                </a:gradFill>
              </a:rPr>
              <a:t>Attributes</a:t>
            </a:r>
          </a:p>
          <a:p>
            <a:pPr marL="0" indent="3175">
              <a:spcBef>
                <a:spcPts val="1200"/>
              </a:spcBef>
              <a:spcAft>
                <a:spcPts val="0"/>
              </a:spcAft>
            </a:pPr>
            <a:r>
              <a:rPr lang="en-US" sz="2200" b="1" dirty="0">
                <a:solidFill>
                  <a:schemeClr val="accent2">
                    <a:alpha val="99000"/>
                  </a:schemeClr>
                </a:solidFill>
                <a:latin typeface="+mn-lt"/>
              </a:rPr>
              <a:t>src </a:t>
            </a:r>
            <a:r>
              <a:rPr lang="en-US" sz="2400" dirty="0"/>
              <a:t>– specifies the location to pull the source file</a:t>
            </a:r>
          </a:p>
          <a:p>
            <a:pPr marL="0" indent="3175">
              <a:spcBef>
                <a:spcPts val="1200"/>
              </a:spcBef>
              <a:spcAft>
                <a:spcPts val="0"/>
              </a:spcAft>
            </a:pPr>
            <a:r>
              <a:rPr lang="en-US" sz="2200" b="1" dirty="0" err="1">
                <a:solidFill>
                  <a:schemeClr val="accent2">
                    <a:alpha val="99000"/>
                  </a:schemeClr>
                </a:solidFill>
                <a:latin typeface="+mn-lt"/>
              </a:rPr>
              <a:t>autoplay</a:t>
            </a:r>
            <a:r>
              <a:rPr lang="en-US" sz="2200" b="1" dirty="0">
                <a:solidFill>
                  <a:schemeClr val="accent2">
                    <a:alpha val="99000"/>
                  </a:schemeClr>
                </a:solidFill>
                <a:latin typeface="+mn-lt"/>
              </a:rPr>
              <a:t> </a:t>
            </a:r>
            <a:r>
              <a:rPr lang="en-US" sz="2400" dirty="0"/>
              <a:t>– if present starts playing as soon as it’s ready</a:t>
            </a:r>
          </a:p>
          <a:p>
            <a:pPr marL="0" indent="3175">
              <a:spcBef>
                <a:spcPts val="1200"/>
              </a:spcBef>
              <a:spcAft>
                <a:spcPts val="0"/>
              </a:spcAft>
            </a:pPr>
            <a:r>
              <a:rPr lang="en-US" sz="2200" b="1" dirty="0">
                <a:solidFill>
                  <a:schemeClr val="accent2">
                    <a:alpha val="99000"/>
                  </a:schemeClr>
                </a:solidFill>
                <a:latin typeface="+mn-lt"/>
              </a:rPr>
              <a:t>controls</a:t>
            </a:r>
            <a:r>
              <a:rPr lang="en-US" sz="2400" dirty="0"/>
              <a:t> – if present displays controls</a:t>
            </a:r>
          </a:p>
          <a:p>
            <a:pPr marL="0" indent="3175">
              <a:spcBef>
                <a:spcPts val="1200"/>
              </a:spcBef>
              <a:spcAft>
                <a:spcPts val="0"/>
              </a:spcAft>
            </a:pPr>
            <a:r>
              <a:rPr lang="en-US" sz="2200" b="1" dirty="0">
                <a:solidFill>
                  <a:schemeClr val="accent2">
                    <a:alpha val="99000"/>
                  </a:schemeClr>
                </a:solidFill>
                <a:latin typeface="+mn-lt"/>
              </a:rPr>
              <a:t>preload</a:t>
            </a:r>
            <a:r>
              <a:rPr lang="en-US" sz="2400" dirty="0"/>
              <a:t> – if present loads source at page load</a:t>
            </a:r>
          </a:p>
        </p:txBody>
      </p:sp>
      <p:sp>
        <p:nvSpPr>
          <p:cNvPr id="5" name="Rectangle 4"/>
          <p:cNvSpPr/>
          <p:nvPr/>
        </p:nvSpPr>
        <p:spPr bwMode="auto">
          <a:xfrm>
            <a:off x="517525" y="4655127"/>
            <a:ext cx="8378825" cy="1401286"/>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&lt;audio src="audio.mp3" id="</a:t>
            </a:r>
            <a:r>
              <a:rPr lang="en-US" sz="2000" dirty="0" err="1">
                <a:solidFill>
                  <a:schemeClr val="bg1">
                    <a:alpha val="99000"/>
                  </a:schemeClr>
                </a:solidFill>
                <a:latin typeface="Consolas" pitchFamily="49" charset="0"/>
                <a:cs typeface="Consolas" pitchFamily="49" charset="0"/>
              </a:rPr>
              <a:t>audioTag</a:t>
            </a:r>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autoplay</a:t>
            </a:r>
            <a:r>
              <a:rPr lang="en-US" sz="2000" dirty="0">
                <a:solidFill>
                  <a:schemeClr val="bg1">
                    <a:alpha val="99000"/>
                  </a:schemeClr>
                </a:solidFill>
                <a:latin typeface="Consolas" pitchFamily="49" charset="0"/>
                <a:cs typeface="Consolas" pitchFamily="49" charset="0"/>
              </a:rPr>
              <a:t> controls&gt;</a:t>
            </a:r>
          </a:p>
          <a:p>
            <a:r>
              <a:rPr lang="en-US" sz="2000" dirty="0">
                <a:solidFill>
                  <a:schemeClr val="bg1">
                    <a:alpha val="99000"/>
                  </a:schemeClr>
                </a:solidFill>
                <a:latin typeface="Consolas" pitchFamily="49" charset="0"/>
                <a:cs typeface="Consolas" pitchFamily="49" charset="0"/>
              </a:rPr>
              <a:t>  &lt;!-- Only shown when browser doesn’t support audio --&gt;</a:t>
            </a:r>
          </a:p>
          <a:p>
            <a:r>
              <a:rPr lang="en-US" sz="2000" dirty="0">
                <a:solidFill>
                  <a:schemeClr val="bg1">
                    <a:alpha val="99000"/>
                  </a:schemeClr>
                </a:solidFill>
                <a:latin typeface="Consolas" pitchFamily="49" charset="0"/>
                <a:cs typeface="Consolas" pitchFamily="49" charset="0"/>
              </a:rPr>
              <a:t>  &lt;!-- You could embed Flash or Silverlight audio here --&gt;</a:t>
            </a:r>
          </a:p>
          <a:p>
            <a:r>
              <a:rPr lang="en-US" sz="2000" dirty="0">
                <a:solidFill>
                  <a:schemeClr val="bg1">
                    <a:alpha val="99000"/>
                  </a:schemeClr>
                </a:solidFill>
                <a:latin typeface="Consolas" pitchFamily="49" charset="0"/>
                <a:cs typeface="Consolas" pitchFamily="49" charset="0"/>
              </a:rPr>
              <a:t>&lt;/audio&gt;</a:t>
            </a:r>
          </a:p>
        </p:txBody>
      </p:sp>
    </p:spTree>
    <p:extLst>
      <p:ext uri="{BB962C8B-B14F-4D97-AF65-F5344CB8AC3E}">
        <p14:creationId xmlns:p14="http://schemas.microsoft.com/office/powerpoint/2010/main" val="294022811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Fonts &amp; @font-face</a:t>
            </a:r>
          </a:p>
        </p:txBody>
      </p:sp>
      <p:sp>
        <p:nvSpPr>
          <p:cNvPr id="18" name="Text Placeholder 17"/>
          <p:cNvSpPr>
            <a:spLocks noGrp="1"/>
          </p:cNvSpPr>
          <p:nvPr>
            <p:ph type="body" sz="quarter" idx="10"/>
          </p:nvPr>
        </p:nvSpPr>
        <p:spPr>
          <a:xfrm>
            <a:off x="519112" y="1447799"/>
            <a:ext cx="11149013" cy="818686"/>
          </a:xfrm>
        </p:spPr>
        <p:txBody>
          <a:bodyPr/>
          <a:lstStyle/>
          <a:p>
            <a:pPr marL="0" indent="3175">
              <a:spcBef>
                <a:spcPts val="1200"/>
              </a:spcBef>
              <a:spcAft>
                <a:spcPts val="0"/>
              </a:spcAft>
            </a:pPr>
            <a:r>
              <a:rPr lang="en-US" sz="2400" dirty="0">
                <a:solidFill>
                  <a:schemeClr val="accent2">
                    <a:alpha val="99000"/>
                  </a:schemeClr>
                </a:solidFill>
              </a:rPr>
              <a:t>Web Open Font Format allows you to package and deliver fonts as needed, per site</a:t>
            </a:r>
          </a:p>
          <a:p>
            <a:pPr marL="0" indent="3175">
              <a:spcBef>
                <a:spcPts val="1200"/>
              </a:spcBef>
              <a:spcAft>
                <a:spcPts val="0"/>
              </a:spcAft>
            </a:pPr>
            <a:r>
              <a:rPr lang="en-US" sz="2400" dirty="0"/>
              <a:t>Designed for web use with the @font-face declaration</a:t>
            </a:r>
          </a:p>
        </p:txBody>
      </p:sp>
      <p:sp>
        <p:nvSpPr>
          <p:cNvPr id="5" name="Rectangle 4"/>
          <p:cNvSpPr/>
          <p:nvPr/>
        </p:nvSpPr>
        <p:spPr bwMode="auto">
          <a:xfrm>
            <a:off x="517524" y="2711144"/>
            <a:ext cx="7559676"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src: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161401371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Media Queries</a:t>
            </a:r>
          </a:p>
        </p:txBody>
      </p:sp>
      <p:sp>
        <p:nvSpPr>
          <p:cNvPr id="18" name="Text Placeholder 17"/>
          <p:cNvSpPr>
            <a:spLocks noGrp="1"/>
          </p:cNvSpPr>
          <p:nvPr>
            <p:ph type="body" sz="quarter" idx="10"/>
          </p:nvPr>
        </p:nvSpPr>
        <p:spPr>
          <a:xfrm>
            <a:off x="519112" y="1447799"/>
            <a:ext cx="11149013" cy="332399"/>
          </a:xfrm>
        </p:spPr>
        <p:txBody>
          <a:bodyPr/>
          <a:lstStyle/>
          <a:p>
            <a:pPr marL="0" indent="3175">
              <a:spcBef>
                <a:spcPts val="1200"/>
              </a:spcBef>
              <a:spcAft>
                <a:spcPts val="0"/>
              </a:spcAft>
            </a:pPr>
            <a:r>
              <a:rPr lang="en-US" sz="2400" dirty="0"/>
              <a:t>Selectively style page based on properties of the media</a:t>
            </a:r>
          </a:p>
        </p:txBody>
      </p:sp>
      <p:sp>
        <p:nvSpPr>
          <p:cNvPr id="5" name="Rectangle 4"/>
          <p:cNvSpPr/>
          <p:nvPr/>
        </p:nvSpPr>
        <p:spPr bwMode="auto">
          <a:xfrm>
            <a:off x="517525" y="2711144"/>
            <a:ext cx="7407275" cy="3538844"/>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&lt;style type="text/</a:t>
            </a:r>
            <a:r>
              <a:rPr lang="en-US" sz="2000" dirty="0" err="1">
                <a:solidFill>
                  <a:schemeClr val="bg1">
                    <a:alpha val="99000"/>
                  </a:schemeClr>
                </a:solidFill>
                <a:latin typeface="Consolas" pitchFamily="49" charset="0"/>
                <a:cs typeface="Consolas" pitchFamily="49" charset="0"/>
              </a:rPr>
              <a:t>css</a:t>
            </a:r>
            <a:r>
              <a:rPr lang="en-US" sz="2000" dirty="0">
                <a:solidFill>
                  <a:schemeClr val="bg1">
                    <a:alpha val="99000"/>
                  </a:schemeClr>
                </a:solidFill>
                <a:latin typeface="Consolas" pitchFamily="49" charset="0"/>
                <a:cs typeface="Consolas" pitchFamily="49" charset="0"/>
              </a:rPr>
              <a:t>"&gt;</a:t>
            </a:r>
          </a:p>
          <a:p>
            <a:r>
              <a:rPr lang="en-US" sz="2000" dirty="0">
                <a:solidFill>
                  <a:schemeClr val="bg1">
                    <a:alpha val="99000"/>
                  </a:schemeClr>
                </a:solidFill>
                <a:latin typeface="Consolas" pitchFamily="49" charset="0"/>
                <a:cs typeface="Consolas" pitchFamily="49" charset="0"/>
              </a:rPr>
              <a:t>  @font-face {</a:t>
            </a:r>
          </a:p>
          <a:p>
            <a:r>
              <a:rPr lang="en-US" sz="2000" dirty="0">
                <a:solidFill>
                  <a:schemeClr val="bg1">
                    <a:alpha val="99000"/>
                  </a:schemeClr>
                </a:solidFill>
                <a:latin typeface="Consolas" pitchFamily="49" charset="0"/>
                <a:cs typeface="Consolas" pitchFamily="49" charset="0"/>
              </a:rPr>
              <a:t>   </a:t>
            </a:r>
            <a:r>
              <a:rPr lang="en-US" sz="2000" dirty="0" err="1">
                <a:solidFill>
                  <a:schemeClr val="bg1">
                    <a:alpha val="99000"/>
                  </a:schemeClr>
                </a:solidFill>
                <a:latin typeface="Consolas" pitchFamily="49" charset="0"/>
                <a:cs typeface="Consolas" pitchFamily="49" charset="0"/>
              </a:rPr>
              <a:t>font-family:MyFontName</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src: </a:t>
            </a:r>
            <a:r>
              <a:rPr lang="en-US" sz="2000" dirty="0" err="1">
                <a:solidFill>
                  <a:schemeClr val="bg1">
                    <a:alpha val="99000"/>
                  </a:schemeClr>
                </a:solidFill>
                <a:latin typeface="Consolas" pitchFamily="49" charset="0"/>
                <a:cs typeface="Consolas" pitchFamily="49" charset="0"/>
              </a:rPr>
              <a:t>url</a:t>
            </a:r>
            <a:r>
              <a:rPr lang="en-US" sz="2000" dirty="0">
                <a:solidFill>
                  <a:schemeClr val="bg1">
                    <a:alpha val="99000"/>
                  </a:schemeClr>
                </a:solidFill>
                <a:latin typeface="Consolas" pitchFamily="49" charset="0"/>
                <a:cs typeface="Consolas" pitchFamily="49" charset="0"/>
              </a:rPr>
              <a:t>('</a:t>
            </a:r>
            <a:r>
              <a:rPr lang="en-US" sz="2000" dirty="0" err="1">
                <a:solidFill>
                  <a:schemeClr val="bg1">
                    <a:alpha val="99000"/>
                  </a:schemeClr>
                </a:solidFill>
                <a:latin typeface="Consolas" pitchFamily="49" charset="0"/>
                <a:cs typeface="Consolas" pitchFamily="49" charset="0"/>
              </a:rPr>
              <a:t>FontFile.woff</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 } </a:t>
            </a:r>
          </a:p>
          <a:p>
            <a:r>
              <a:rPr lang="en-US" sz="2000" dirty="0">
                <a:solidFill>
                  <a:schemeClr val="bg1">
                    <a:alpha val="99000"/>
                  </a:schemeClr>
                </a:solidFill>
                <a:latin typeface="Consolas" pitchFamily="49" charset="0"/>
                <a:cs typeface="Consolas" pitchFamily="49" charset="0"/>
              </a:rPr>
              <a:t>&lt;/style&gt;</a:t>
            </a:r>
          </a:p>
          <a:p>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 style="font: 24pt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sans-serif;"&gt;</a:t>
            </a:r>
          </a:p>
          <a:p>
            <a:r>
              <a:rPr lang="en-US" sz="2000" dirty="0">
                <a:solidFill>
                  <a:schemeClr val="bg1">
                    <a:alpha val="99000"/>
                  </a:schemeClr>
                </a:solidFill>
                <a:latin typeface="Consolas" pitchFamily="49" charset="0"/>
                <a:cs typeface="Consolas" pitchFamily="49" charset="0"/>
              </a:rPr>
              <a:t> This will render using </a:t>
            </a:r>
            <a:r>
              <a:rPr lang="en-US" sz="2000" dirty="0" err="1">
                <a:solidFill>
                  <a:schemeClr val="bg1">
                    <a:alpha val="99000"/>
                  </a:schemeClr>
                </a:solidFill>
                <a:latin typeface="Consolas" pitchFamily="49" charset="0"/>
                <a:cs typeface="Consolas" pitchFamily="49" charset="0"/>
              </a:rPr>
              <a:t>MyFontName</a:t>
            </a:r>
            <a:r>
              <a:rPr lang="en-US" sz="2000" dirty="0">
                <a:solidFill>
                  <a:schemeClr val="bg1">
                    <a:alpha val="99000"/>
                  </a:schemeClr>
                </a:solidFill>
                <a:latin typeface="Consolas" pitchFamily="49" charset="0"/>
                <a:cs typeface="Consolas" pitchFamily="49" charset="0"/>
              </a:rPr>
              <a:t> in </a:t>
            </a:r>
            <a:r>
              <a:rPr lang="en-US" sz="2000" dirty="0" err="1">
                <a:solidFill>
                  <a:schemeClr val="bg1">
                    <a:alpha val="99000"/>
                  </a:schemeClr>
                </a:solidFill>
                <a:latin typeface="Consolas" pitchFamily="49" charset="0"/>
                <a:cs typeface="Consolas" pitchFamily="49" charset="0"/>
              </a:rPr>
              <a:t>FontFile.woff</a:t>
            </a:r>
            <a:endParaRPr lang="en-US" sz="2000" dirty="0">
              <a:solidFill>
                <a:schemeClr val="bg1">
                  <a:alpha val="99000"/>
                </a:schemeClr>
              </a:solidFill>
              <a:latin typeface="Consolas" pitchFamily="49" charset="0"/>
              <a:cs typeface="Consolas" pitchFamily="49" charset="0"/>
            </a:endParaRPr>
          </a:p>
          <a:p>
            <a:r>
              <a:rPr lang="en-US" sz="2000" dirty="0">
                <a:solidFill>
                  <a:schemeClr val="bg1">
                    <a:alpha val="99000"/>
                  </a:schemeClr>
                </a:solidFill>
                <a:latin typeface="Consolas" pitchFamily="49" charset="0"/>
                <a:cs typeface="Consolas" pitchFamily="49" charset="0"/>
              </a:rPr>
              <a:t>&lt;/div&gt;</a:t>
            </a:r>
          </a:p>
        </p:txBody>
      </p:sp>
    </p:spTree>
    <p:extLst>
      <p:ext uri="{BB962C8B-B14F-4D97-AF65-F5344CB8AC3E}">
        <p14:creationId xmlns:p14="http://schemas.microsoft.com/office/powerpoint/2010/main" val="377045469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a:t>
            </a:r>
            <a:r>
              <a:rPr lang="en-US" dirty="0" smtClean="0"/>
              <a:t>Colors</a:t>
            </a:r>
            <a:endParaRPr lang="en-US" dirty="0"/>
          </a:p>
        </p:txBody>
      </p:sp>
      <p:sp>
        <p:nvSpPr>
          <p:cNvPr id="18" name="Text Placeholder 17"/>
          <p:cNvSpPr>
            <a:spLocks noGrp="1"/>
          </p:cNvSpPr>
          <p:nvPr>
            <p:ph type="body" sz="quarter" idx="10"/>
          </p:nvPr>
        </p:nvSpPr>
        <p:spPr>
          <a:xfrm>
            <a:off x="519112" y="1447799"/>
            <a:ext cx="11149013" cy="1637371"/>
          </a:xfrm>
        </p:spPr>
        <p:txBody>
          <a:bodyPr/>
          <a:lstStyle/>
          <a:p>
            <a:pPr marL="0" indent="3175">
              <a:spcBef>
                <a:spcPts val="1200"/>
              </a:spcBef>
              <a:spcAft>
                <a:spcPts val="0"/>
              </a:spcAft>
            </a:pPr>
            <a:r>
              <a:rPr lang="en-US" sz="3200" dirty="0">
                <a:solidFill>
                  <a:schemeClr val="accent2">
                    <a:alpha val="99000"/>
                  </a:schemeClr>
                </a:solidFill>
              </a:rPr>
              <a:t>Alpha color with </a:t>
            </a:r>
            <a:r>
              <a:rPr lang="en-US" sz="3200" dirty="0" err="1">
                <a:solidFill>
                  <a:schemeClr val="accent2">
                    <a:alpha val="99000"/>
                  </a:schemeClr>
                </a:solidFill>
              </a:rPr>
              <a:t>rgba</a:t>
            </a:r>
            <a:r>
              <a:rPr lang="en-US" sz="3200" dirty="0">
                <a:solidFill>
                  <a:schemeClr val="accent2">
                    <a:alpha val="99000"/>
                  </a:schemeClr>
                </a:solidFill>
              </a:rPr>
              <a:t>() and </a:t>
            </a:r>
            <a:r>
              <a:rPr lang="en-US" sz="3200" dirty="0" err="1">
                <a:solidFill>
                  <a:schemeClr val="accent2">
                    <a:alpha val="99000"/>
                  </a:schemeClr>
                </a:solidFill>
              </a:rPr>
              <a:t>hsla</a:t>
            </a:r>
            <a:r>
              <a:rPr lang="en-US" sz="3200" dirty="0">
                <a:solidFill>
                  <a:schemeClr val="accent2">
                    <a:alpha val="99000"/>
                  </a:schemeClr>
                </a:solidFill>
              </a:rPr>
              <a:t>() color functions</a:t>
            </a:r>
          </a:p>
          <a:p>
            <a:pPr marL="0" indent="3175">
              <a:spcBef>
                <a:spcPts val="1200"/>
              </a:spcBef>
              <a:spcAft>
                <a:spcPts val="0"/>
              </a:spcAft>
            </a:pPr>
            <a:r>
              <a:rPr lang="en-US" sz="3200" dirty="0"/>
              <a:t>Transparency control with the opacity property</a:t>
            </a:r>
          </a:p>
          <a:p>
            <a:pPr marL="0" indent="3175">
              <a:spcBef>
                <a:spcPts val="1200"/>
              </a:spcBef>
              <a:spcAft>
                <a:spcPts val="0"/>
              </a:spcAft>
            </a:pPr>
            <a:r>
              <a:rPr lang="en-US" sz="3200" dirty="0">
                <a:solidFill>
                  <a:schemeClr val="accent2">
                    <a:alpha val="99000"/>
                  </a:schemeClr>
                </a:solidFill>
              </a:rPr>
              <a:t>Can be used with any property that takes the color property</a:t>
            </a:r>
          </a:p>
        </p:txBody>
      </p:sp>
      <p:sp>
        <p:nvSpPr>
          <p:cNvPr id="5" name="Rectangle 4"/>
          <p:cNvSpPr/>
          <p:nvPr/>
        </p:nvSpPr>
        <p:spPr bwMode="auto">
          <a:xfrm>
            <a:off x="517525" y="3316785"/>
            <a:ext cx="6016625" cy="2933203"/>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err="1">
                <a:solidFill>
                  <a:schemeClr val="bg1">
                    <a:alpha val="99000"/>
                  </a:schemeClr>
                </a:solidFill>
                <a:latin typeface="Consolas" pitchFamily="49" charset="0"/>
                <a:cs typeface="Consolas" pitchFamily="49" charset="0"/>
              </a:rPr>
              <a:t>div.top</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rgba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azure;</a:t>
            </a:r>
          </a:p>
          <a:p>
            <a:r>
              <a:rPr lang="en-US" sz="2000" dirty="0">
                <a:solidFill>
                  <a:schemeClr val="bg1">
                    <a:alpha val="99000"/>
                  </a:schemeClr>
                </a:solidFill>
                <a:latin typeface="Consolas" pitchFamily="49" charset="0"/>
                <a:cs typeface="Consolas" pitchFamily="49" charset="0"/>
              </a:rPr>
              <a:t>}</a:t>
            </a:r>
          </a:p>
          <a:p>
            <a:r>
              <a:rPr lang="en-US" sz="2000" dirty="0" err="1">
                <a:solidFill>
                  <a:schemeClr val="bg1">
                    <a:alpha val="99000"/>
                  </a:schemeClr>
                </a:solidFill>
                <a:latin typeface="Consolas" pitchFamily="49" charset="0"/>
                <a:cs typeface="Consolas" pitchFamily="49" charset="0"/>
              </a:rPr>
              <a:t>div.bottom</a:t>
            </a:r>
            <a:r>
              <a:rPr lang="en-US" sz="2000" dirty="0">
                <a:solidFill>
                  <a:schemeClr val="bg1">
                    <a:alpha val="99000"/>
                  </a:schemeClr>
                </a:solidFill>
                <a:latin typeface="Consolas" pitchFamily="49" charset="0"/>
                <a:cs typeface="Consolas" pitchFamily="49" charset="0"/>
              </a:rPr>
              <a:t> {</a:t>
            </a:r>
          </a:p>
          <a:p>
            <a:r>
              <a:rPr lang="en-US" sz="2000" dirty="0">
                <a:solidFill>
                  <a:schemeClr val="bg1">
                    <a:alpha val="99000"/>
                  </a:schemeClr>
                </a:solidFill>
                <a:latin typeface="Consolas" pitchFamily="49" charset="0"/>
                <a:cs typeface="Consolas" pitchFamily="49" charset="0"/>
              </a:rPr>
              <a:t>  background-color: </a:t>
            </a:r>
            <a:r>
              <a:rPr lang="en-US" sz="2000" dirty="0" err="1">
                <a:solidFill>
                  <a:schemeClr val="bg1">
                    <a:alpha val="99000"/>
                  </a:schemeClr>
                </a:solidFill>
                <a:latin typeface="Consolas" pitchFamily="49" charset="0"/>
                <a:cs typeface="Consolas" pitchFamily="49" charset="0"/>
              </a:rPr>
              <a:t>hlsa</a:t>
            </a:r>
            <a:r>
              <a:rPr lang="en-US" sz="2000" dirty="0">
                <a:solidFill>
                  <a:schemeClr val="bg1">
                    <a:alpha val="99000"/>
                  </a:schemeClr>
                </a:solidFill>
                <a:latin typeface="Consolas" pitchFamily="49" charset="0"/>
                <a:cs typeface="Consolas" pitchFamily="49" charset="0"/>
              </a:rPr>
              <a:t>(0, 0%, 0%, 0.5);</a:t>
            </a:r>
          </a:p>
          <a:p>
            <a:r>
              <a:rPr lang="en-US" sz="2000" dirty="0">
                <a:solidFill>
                  <a:schemeClr val="bg1">
                    <a:alpha val="99000"/>
                  </a:schemeClr>
                </a:solidFill>
                <a:latin typeface="Consolas" pitchFamily="49" charset="0"/>
                <a:cs typeface="Consolas" pitchFamily="49" charset="0"/>
              </a:rPr>
              <a:t>  color: </a:t>
            </a:r>
            <a:r>
              <a:rPr lang="en-US" sz="2000" dirty="0" err="1">
                <a:solidFill>
                  <a:schemeClr val="bg1">
                    <a:alpha val="99000"/>
                  </a:schemeClr>
                </a:solidFill>
                <a:latin typeface="Consolas" pitchFamily="49" charset="0"/>
                <a:cs typeface="Consolas" pitchFamily="49" charset="0"/>
              </a:rPr>
              <a:t>cornsilk</a:t>
            </a:r>
            <a:r>
              <a:rPr lang="en-US" sz="2000" dirty="0">
                <a:solidFill>
                  <a:schemeClr val="bg1">
                    <a:alpha val="99000"/>
                  </a:schemeClr>
                </a:solidFill>
                <a:latin typeface="Consolas" pitchFamily="49" charset="0"/>
                <a:cs typeface="Consolas" pitchFamily="49" charset="0"/>
              </a:rPr>
              <a:t>;</a:t>
            </a:r>
          </a:p>
          <a:p>
            <a:r>
              <a:rPr lang="en-US" sz="2000" dirty="0">
                <a:solidFill>
                  <a:schemeClr val="bg1">
                    <a:alpha val="99000"/>
                  </a:schemeClr>
                </a:solidFill>
                <a:latin typeface="Consolas" pitchFamily="49" charset="0"/>
                <a:cs typeface="Consolas" pitchFamily="49" charset="0"/>
              </a:rPr>
              <a:t>}</a:t>
            </a:r>
          </a:p>
        </p:txBody>
      </p:sp>
    </p:spTree>
    <p:extLst>
      <p:ext uri="{BB962C8B-B14F-4D97-AF65-F5344CB8AC3E}">
        <p14:creationId xmlns:p14="http://schemas.microsoft.com/office/powerpoint/2010/main" val="37704546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7907731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7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smtClean="0"/>
              <a:t>Agenda </a:t>
            </a:r>
            <a:endParaRPr lang="en-US" dirty="0"/>
          </a:p>
        </p:txBody>
      </p:sp>
      <p:sp>
        <p:nvSpPr>
          <p:cNvPr id="6" name="Content Placeholder 5"/>
          <p:cNvSpPr>
            <a:spLocks noGrp="1"/>
          </p:cNvSpPr>
          <p:nvPr>
            <p:ph type="body" sz="quarter" idx="11"/>
            <p:custDataLst>
              <p:tags r:id="rId4"/>
            </p:custDataLst>
          </p:nvPr>
        </p:nvSpPr>
        <p:spPr>
          <a:xfrm>
            <a:off x="3473803" y="1985732"/>
            <a:ext cx="8202259" cy="4105739"/>
          </a:xfrm>
        </p:spPr>
        <p:txBody>
          <a:bodyPr/>
          <a:lstStyle/>
          <a:p>
            <a:r>
              <a:rPr lang="en-US" sz="3200" dirty="0" smtClean="0"/>
              <a:t>Windows and the Web</a:t>
            </a:r>
          </a:p>
          <a:p>
            <a:r>
              <a:rPr lang="en-US" sz="3200" dirty="0" smtClean="0"/>
              <a:t>Pinned Sites</a:t>
            </a:r>
          </a:p>
          <a:p>
            <a:r>
              <a:rPr lang="en-US" sz="3200" dirty="0" smtClean="0"/>
              <a:t>Interoperable</a:t>
            </a:r>
          </a:p>
          <a:p>
            <a:r>
              <a:rPr lang="en-US" sz="3200" dirty="0" smtClean="0"/>
              <a:t>IE9 &amp; HTML5</a:t>
            </a:r>
          </a:p>
          <a:p>
            <a:r>
              <a:rPr lang="en-US" sz="3200" dirty="0" smtClean="0"/>
              <a:t>Building a Fast Web Experience</a:t>
            </a:r>
          </a:p>
          <a:p>
            <a:r>
              <a:rPr lang="en-US" sz="3200" dirty="0" smtClean="0"/>
              <a:t>Getting Ready for Internet Explorer 10</a:t>
            </a:r>
            <a:endParaRPr lang="en-US" sz="3200" dirty="0"/>
          </a:p>
        </p:txBody>
      </p:sp>
    </p:spTree>
    <p:extLst>
      <p:ext uri="{BB962C8B-B14F-4D97-AF65-F5344CB8AC3E}">
        <p14:creationId xmlns:p14="http://schemas.microsoft.com/office/powerpoint/2010/main" val="62107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CSS3 Backgrounds &amp; Borders</a:t>
            </a:r>
          </a:p>
        </p:txBody>
      </p:sp>
      <p:sp>
        <p:nvSpPr>
          <p:cNvPr id="18" name="Text Placeholder 17"/>
          <p:cNvSpPr>
            <a:spLocks noGrp="1"/>
          </p:cNvSpPr>
          <p:nvPr>
            <p:ph type="body" sz="quarter" idx="10"/>
          </p:nvPr>
        </p:nvSpPr>
        <p:spPr>
          <a:xfrm>
            <a:off x="519112" y="1447799"/>
            <a:ext cx="11149013" cy="1969770"/>
          </a:xfrm>
        </p:spPr>
        <p:txBody>
          <a:bodyPr/>
          <a:lstStyle/>
          <a:p>
            <a:pPr marL="0" indent="3175">
              <a:spcBef>
                <a:spcPts val="1200"/>
              </a:spcBef>
              <a:spcAft>
                <a:spcPts val="0"/>
              </a:spcAft>
            </a:pPr>
            <a:r>
              <a:rPr lang="en-US" dirty="0">
                <a:solidFill>
                  <a:schemeClr val="accent2">
                    <a:alpha val="99000"/>
                  </a:schemeClr>
                </a:solidFill>
              </a:rPr>
              <a:t>Round corners with the border-radius property</a:t>
            </a:r>
          </a:p>
          <a:p>
            <a:pPr marL="0" indent="3175">
              <a:spcBef>
                <a:spcPts val="1200"/>
              </a:spcBef>
              <a:spcAft>
                <a:spcPts val="0"/>
              </a:spcAft>
            </a:pPr>
            <a:r>
              <a:rPr lang="en-US" dirty="0"/>
              <a:t>Multiple background images per element</a:t>
            </a:r>
          </a:p>
          <a:p>
            <a:pPr marL="0" indent="3175">
              <a:spcBef>
                <a:spcPts val="1200"/>
              </a:spcBef>
              <a:spcAft>
                <a:spcPts val="0"/>
              </a:spcAft>
            </a:pPr>
            <a:r>
              <a:rPr lang="en-US" dirty="0">
                <a:solidFill>
                  <a:schemeClr val="accent2">
                    <a:alpha val="99000"/>
                  </a:schemeClr>
                </a:solidFill>
              </a:rPr>
              <a:t>Box-shadow property on block elements</a:t>
            </a:r>
          </a:p>
        </p:txBody>
      </p:sp>
      <p:sp>
        <p:nvSpPr>
          <p:cNvPr id="5" name="Rectangle 4"/>
          <p:cNvSpPr/>
          <p:nvPr/>
        </p:nvSpPr>
        <p:spPr bwMode="auto">
          <a:xfrm>
            <a:off x="517525" y="3542417"/>
            <a:ext cx="6144532" cy="2707571"/>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r>
              <a:rPr lang="en-US" sz="2000" dirty="0">
                <a:solidFill>
                  <a:schemeClr val="bg1">
                    <a:alpha val="99000"/>
                  </a:schemeClr>
                </a:solidFill>
                <a:latin typeface="Consolas" pitchFamily="49" charset="0"/>
                <a:cs typeface="Consolas" pitchFamily="49" charset="0"/>
              </a:rPr>
              <a:t>div {</a:t>
            </a:r>
          </a:p>
          <a:p>
            <a:r>
              <a:rPr lang="en-US" sz="2000" dirty="0">
                <a:solidFill>
                  <a:schemeClr val="bg1">
                    <a:alpha val="99000"/>
                  </a:schemeClr>
                </a:solidFill>
                <a:latin typeface="Consolas" pitchFamily="49" charset="0"/>
                <a:cs typeface="Consolas" pitchFamily="49" charset="0"/>
              </a:rPr>
              <a:t> border-radius: 152px 304px 228px 152px;</a:t>
            </a:r>
          </a:p>
          <a:p>
            <a:r>
              <a:rPr lang="en-US" sz="2000" dirty="0">
                <a:solidFill>
                  <a:schemeClr val="bg1">
                    <a:alpha val="99000"/>
                  </a:schemeClr>
                </a:solidFill>
                <a:latin typeface="Consolas" pitchFamily="49" charset="0"/>
                <a:cs typeface="Consolas" pitchFamily="49" charset="0"/>
              </a:rPr>
              <a:t> border-style: double;</a:t>
            </a:r>
          </a:p>
          <a:p>
            <a:r>
              <a:rPr lang="en-US" sz="2000" dirty="0">
                <a:solidFill>
                  <a:schemeClr val="bg1">
                    <a:alpha val="99000"/>
                  </a:schemeClr>
                </a:solidFill>
                <a:latin typeface="Consolas" pitchFamily="49" charset="0"/>
                <a:cs typeface="Consolas" pitchFamily="49" charset="0"/>
              </a:rPr>
              <a:t> border-width: 42px;</a:t>
            </a:r>
          </a:p>
          <a:p>
            <a:r>
              <a:rPr lang="en-US" sz="2000" dirty="0">
                <a:solidFill>
                  <a:schemeClr val="bg1">
                    <a:alpha val="99000"/>
                  </a:schemeClr>
                </a:solidFill>
                <a:latin typeface="Consolas" pitchFamily="49" charset="0"/>
                <a:cs typeface="Consolas" pitchFamily="49" charset="0"/>
              </a:rPr>
              <a:t> padding: 12px;</a:t>
            </a:r>
          </a:p>
          <a:p>
            <a:r>
              <a:rPr lang="en-US" sz="2000" dirty="0">
                <a:solidFill>
                  <a:schemeClr val="bg1">
                    <a:alpha val="99000"/>
                  </a:schemeClr>
                </a:solidFill>
                <a:latin typeface="Consolas" pitchFamily="49" charset="0"/>
                <a:cs typeface="Consolas" pitchFamily="49" charset="0"/>
              </a:rPr>
              <a:t>}</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49619" y="3445628"/>
            <a:ext cx="4821694" cy="290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633119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1 Key Press (F12) Developer Tools</a:t>
            </a:r>
            <a:endParaRPr lang="en-US" dirty="0"/>
          </a:p>
        </p:txBody>
      </p:sp>
      <p:pic>
        <p:nvPicPr>
          <p:cNvPr id="69634" name="Picture 2" descr="C:\Users\bradyg\AppData\Local\Temp\SNAGHTMLed6a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238" y="1141413"/>
            <a:ext cx="8218349" cy="509235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791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Building a Fast </a:t>
            </a:r>
            <a:br>
              <a:rPr lang="en-US" dirty="0"/>
            </a:br>
            <a:r>
              <a:rPr lang="en-US" dirty="0"/>
              <a:t>Web Experience</a:t>
            </a:r>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738550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61258"/>
            <a:ext cx="12188825" cy="66479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itle 5"/>
          <p:cNvSpPr>
            <a:spLocks noGrp="1"/>
          </p:cNvSpPr>
          <p:nvPr>
            <p:ph type="title"/>
          </p:nvPr>
        </p:nvSpPr>
        <p:spPr>
          <a:xfrm>
            <a:off x="519112" y="228600"/>
            <a:ext cx="11149013" cy="664797"/>
          </a:xfrm>
        </p:spPr>
        <p:txBody>
          <a:bodyPr/>
          <a:lstStyle/>
          <a:p>
            <a:r>
              <a:rPr lang="en-US" sz="4800" dirty="0"/>
              <a:t>Example Scenario - The Wall Street Journal</a:t>
            </a:r>
          </a:p>
        </p:txBody>
      </p:sp>
      <p:pic>
        <p:nvPicPr>
          <p:cNvPr id="7" name="Picture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089" y="1141414"/>
            <a:ext cx="7759699" cy="5108574"/>
          </a:xfrm>
          <a:prstGeom prst="rect">
            <a:avLst/>
          </a:prstGeom>
          <a:noFill/>
          <a:ln>
            <a:noFill/>
          </a:ln>
        </p:spPr>
      </p:pic>
    </p:spTree>
    <p:extLst>
      <p:ext uri="{BB962C8B-B14F-4D97-AF65-F5344CB8AC3E}">
        <p14:creationId xmlns:p14="http://schemas.microsoft.com/office/powerpoint/2010/main" val="74002503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61258"/>
            <a:ext cx="12188825" cy="66479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itle 6"/>
          <p:cNvSpPr>
            <a:spLocks noGrp="1"/>
          </p:cNvSpPr>
          <p:nvPr>
            <p:ph type="title"/>
          </p:nvPr>
        </p:nvSpPr>
        <p:spPr/>
        <p:txBody>
          <a:bodyPr/>
          <a:lstStyle/>
          <a:p>
            <a:r>
              <a:rPr lang="en-US" smtClean="0"/>
              <a:t>Some Markup Has Been Retrieved</a:t>
            </a:r>
            <a:endParaRPr lang="en-US" dirty="0"/>
          </a:p>
        </p:txBody>
      </p:sp>
      <p:pic>
        <p:nvPicPr>
          <p:cNvPr id="2" name="Picture Placeholder 1"/>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0913" y="1141413"/>
            <a:ext cx="7762875" cy="5108575"/>
          </a:xfrm>
          <a:prstGeom prst="rect">
            <a:avLst/>
          </a:prstGeom>
          <a:noFill/>
          <a:ln>
            <a:noFill/>
          </a:ln>
        </p:spPr>
      </p:pic>
    </p:spTree>
    <p:extLst>
      <p:ext uri="{BB962C8B-B14F-4D97-AF65-F5344CB8AC3E}">
        <p14:creationId xmlns:p14="http://schemas.microsoft.com/office/powerpoint/2010/main" val="11419497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261258"/>
            <a:ext cx="12188825" cy="66479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Content Starts to Render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59700" cy="5108575"/>
          </a:xfrm>
          <a:prstGeom prst="rect">
            <a:avLst/>
          </a:prstGeom>
          <a:noFill/>
          <a:ln>
            <a:noFill/>
          </a:ln>
        </p:spPr>
      </p:pic>
    </p:spTree>
    <p:extLst>
      <p:ext uri="{BB962C8B-B14F-4D97-AF65-F5344CB8AC3E}">
        <p14:creationId xmlns:p14="http://schemas.microsoft.com/office/powerpoint/2010/main" val="18141037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261258"/>
            <a:ext cx="12188825" cy="66479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Some Images Start to Appear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59700" cy="5107020"/>
          </a:xfrm>
          <a:prstGeom prst="rect">
            <a:avLst/>
          </a:prstGeom>
          <a:noFill/>
          <a:ln>
            <a:noFill/>
          </a:ln>
        </p:spPr>
      </p:pic>
    </p:spTree>
    <p:extLst>
      <p:ext uri="{BB962C8B-B14F-4D97-AF65-F5344CB8AC3E}">
        <p14:creationId xmlns:p14="http://schemas.microsoft.com/office/powerpoint/2010/main" val="396380440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261258"/>
            <a:ext cx="12188825" cy="66479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Mast Head Appears</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62639" cy="5108575"/>
          </a:xfrm>
          <a:prstGeom prst="rect">
            <a:avLst/>
          </a:prstGeom>
          <a:noFill/>
          <a:ln>
            <a:noFill/>
          </a:ln>
        </p:spPr>
      </p:pic>
    </p:spTree>
    <p:extLst>
      <p:ext uri="{BB962C8B-B14F-4D97-AF65-F5344CB8AC3E}">
        <p14:creationId xmlns:p14="http://schemas.microsoft.com/office/powerpoint/2010/main" val="218947169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261258"/>
            <a:ext cx="12188825" cy="66479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Right Column Starts to Render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59699" cy="5106640"/>
          </a:xfrm>
          <a:prstGeom prst="rect">
            <a:avLst/>
          </a:prstGeom>
          <a:noFill/>
          <a:ln>
            <a:noFill/>
          </a:ln>
        </p:spPr>
      </p:pic>
    </p:spTree>
    <p:extLst>
      <p:ext uri="{BB962C8B-B14F-4D97-AF65-F5344CB8AC3E}">
        <p14:creationId xmlns:p14="http://schemas.microsoft.com/office/powerpoint/2010/main" val="52464552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261258"/>
            <a:ext cx="12188825" cy="66479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Personalized Content Starts to Appear</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9" y="1141413"/>
            <a:ext cx="7759700" cy="5106641"/>
          </a:xfrm>
          <a:prstGeom prst="rect">
            <a:avLst/>
          </a:prstGeom>
          <a:noFill/>
          <a:ln>
            <a:noFill/>
          </a:ln>
        </p:spPr>
      </p:pic>
    </p:spTree>
    <p:extLst>
      <p:ext uri="{BB962C8B-B14F-4D97-AF65-F5344CB8AC3E}">
        <p14:creationId xmlns:p14="http://schemas.microsoft.com/office/powerpoint/2010/main" val="63468016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73593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Windows &amp; the Web</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611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261258"/>
            <a:ext cx="12188825" cy="66479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Advertisements Load</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9" y="1141413"/>
            <a:ext cx="7762638" cy="5108575"/>
          </a:xfrm>
          <a:prstGeom prst="rect">
            <a:avLst/>
          </a:prstGeom>
          <a:noFill/>
          <a:ln>
            <a:noFill/>
          </a:ln>
        </p:spPr>
      </p:pic>
    </p:spTree>
    <p:extLst>
      <p:ext uri="{BB962C8B-B14F-4D97-AF65-F5344CB8AC3E}">
        <p14:creationId xmlns:p14="http://schemas.microsoft.com/office/powerpoint/2010/main" val="15911289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261258"/>
            <a:ext cx="12188825" cy="66479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Rectangle 2"/>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Done!</a:t>
            </a:r>
            <a:endParaRPr lang="en-US" dirty="0"/>
          </a:p>
        </p:txBody>
      </p:sp>
      <p:pic>
        <p:nvPicPr>
          <p:cNvPr id="5" name="Picture Placeholder 4"/>
          <p:cNvPicPr>
            <a:picLocks noGrp="1" noChangeAspect="1"/>
          </p:cNvPicPr>
          <p:nvPr>
            <p:ph type="pic" idx="4294967295"/>
          </p:nvPr>
        </p:nvPicPr>
        <p:blipFill>
          <a:blip r:embed="rId3">
            <a:extLst>
              <a:ext uri="{28A0092B-C50C-407E-A947-70E740481C1C}">
                <a14:useLocalDpi xmlns:a14="http://schemas.microsoft.com/office/drawing/2010/main" val="0"/>
              </a:ext>
            </a:extLst>
          </a:blip>
          <a:stretch>
            <a:fillRect/>
          </a:stretch>
        </p:blipFill>
        <p:spPr>
          <a:xfrm>
            <a:off x="2224088" y="1141413"/>
            <a:ext cx="7762639" cy="5108575"/>
          </a:xfrm>
          <a:prstGeom prst="rect">
            <a:avLst/>
          </a:prstGeom>
          <a:noFill/>
          <a:ln>
            <a:noFill/>
          </a:ln>
        </p:spPr>
      </p:pic>
    </p:spTree>
    <p:extLst>
      <p:ext uri="{BB962C8B-B14F-4D97-AF65-F5344CB8AC3E}">
        <p14:creationId xmlns:p14="http://schemas.microsoft.com/office/powerpoint/2010/main" val="119669522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224088" y="1509311"/>
            <a:ext cx="7925751" cy="3888953"/>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100914600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97086" y="1141414"/>
            <a:ext cx="6629400" cy="510857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Picking Five Popular News Sites</a:t>
            </a:r>
          </a:p>
        </p:txBody>
      </p:sp>
      <p:sp>
        <p:nvSpPr>
          <p:cNvPr id="3" name="Pentagon 2"/>
          <p:cNvSpPr/>
          <p:nvPr/>
        </p:nvSpPr>
        <p:spPr>
          <a:xfrm>
            <a:off x="519112" y="1141414"/>
            <a:ext cx="5111496" cy="5108574"/>
          </a:xfrm>
          <a:prstGeom prst="homePlate">
            <a:avLst>
              <a:gd name="adj" fmla="val 2807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r>
              <a:rPr lang="en-US" dirty="0">
                <a:solidFill>
                  <a:schemeClr val="lt1">
                    <a:alpha val="99000"/>
                  </a:schemeClr>
                </a:solidFill>
              </a:rPr>
              <a:t>Wall Street Journal</a:t>
            </a:r>
          </a:p>
          <a:p>
            <a:pPr>
              <a:lnSpc>
                <a:spcPct val="90000"/>
              </a:lnSpc>
              <a:spcBef>
                <a:spcPts val="900"/>
              </a:spcBef>
            </a:pPr>
            <a:r>
              <a:rPr lang="en-US" dirty="0">
                <a:solidFill>
                  <a:schemeClr val="lt1">
                    <a:alpha val="99000"/>
                  </a:schemeClr>
                </a:solidFill>
              </a:rPr>
              <a:t>Chicago Tribune</a:t>
            </a:r>
          </a:p>
          <a:p>
            <a:pPr>
              <a:lnSpc>
                <a:spcPct val="90000"/>
              </a:lnSpc>
              <a:spcBef>
                <a:spcPts val="900"/>
              </a:spcBef>
            </a:pPr>
            <a:r>
              <a:rPr lang="en-US" dirty="0">
                <a:solidFill>
                  <a:schemeClr val="lt1">
                    <a:alpha val="99000"/>
                  </a:schemeClr>
                </a:solidFill>
              </a:rPr>
              <a:t>USA Today</a:t>
            </a:r>
          </a:p>
          <a:p>
            <a:pPr>
              <a:lnSpc>
                <a:spcPct val="90000"/>
              </a:lnSpc>
              <a:spcBef>
                <a:spcPts val="900"/>
              </a:spcBef>
            </a:pPr>
            <a:r>
              <a:rPr lang="en-US" dirty="0">
                <a:solidFill>
                  <a:schemeClr val="lt1">
                    <a:alpha val="99000"/>
                  </a:schemeClr>
                </a:solidFill>
              </a:rPr>
              <a:t>New York Times</a:t>
            </a:r>
          </a:p>
          <a:p>
            <a:pPr>
              <a:lnSpc>
                <a:spcPct val="90000"/>
              </a:lnSpc>
              <a:spcBef>
                <a:spcPts val="900"/>
              </a:spcBef>
            </a:pPr>
            <a:r>
              <a:rPr lang="en-US" dirty="0">
                <a:solidFill>
                  <a:schemeClr val="lt1">
                    <a:alpha val="99000"/>
                  </a:schemeClr>
                </a:solidFill>
              </a:rPr>
              <a:t>Washington Post</a:t>
            </a:r>
          </a:p>
          <a:p>
            <a:pPr>
              <a:lnSpc>
                <a:spcPct val="90000"/>
              </a:lnSpc>
              <a:spcBef>
                <a:spcPts val="900"/>
              </a:spcBef>
            </a:pPr>
            <a:r>
              <a:rPr lang="en-US" dirty="0">
                <a:solidFill>
                  <a:schemeClr val="lt1">
                    <a:alpha val="99000"/>
                  </a:schemeClr>
                </a:solidFill>
              </a:rPr>
              <a:t>CNN News</a:t>
            </a:r>
          </a:p>
          <a:p>
            <a:pPr>
              <a:lnSpc>
                <a:spcPct val="90000"/>
              </a:lnSpc>
              <a:spcBef>
                <a:spcPts val="900"/>
              </a:spcBef>
            </a:pPr>
            <a:r>
              <a:rPr lang="en-US" dirty="0">
                <a:solidFill>
                  <a:schemeClr val="lt1">
                    <a:alpha val="99000"/>
                  </a:schemeClr>
                </a:solidFill>
              </a:rPr>
              <a:t>Seattle Times</a:t>
            </a:r>
          </a:p>
          <a:p>
            <a:pPr>
              <a:lnSpc>
                <a:spcPct val="90000"/>
              </a:lnSpc>
              <a:spcBef>
                <a:spcPts val="900"/>
              </a:spcBef>
            </a:pPr>
            <a:r>
              <a:rPr lang="en-US" dirty="0">
                <a:solidFill>
                  <a:schemeClr val="lt1">
                    <a:alpha val="99000"/>
                  </a:schemeClr>
                </a:solidFill>
              </a:rPr>
              <a:t>MSN News</a:t>
            </a:r>
          </a:p>
          <a:p>
            <a:pPr>
              <a:lnSpc>
                <a:spcPct val="90000"/>
              </a:lnSpc>
              <a:spcBef>
                <a:spcPts val="900"/>
              </a:spcBef>
            </a:pPr>
            <a:r>
              <a:rPr lang="en-US" dirty="0">
                <a:solidFill>
                  <a:schemeClr val="lt1">
                    <a:alpha val="99000"/>
                  </a:schemeClr>
                </a:solidFill>
              </a:rPr>
              <a:t>Financial Times</a:t>
            </a:r>
          </a:p>
          <a:p>
            <a:pPr>
              <a:lnSpc>
                <a:spcPct val="90000"/>
              </a:lnSpc>
              <a:spcBef>
                <a:spcPts val="900"/>
              </a:spcBef>
            </a:pPr>
            <a:r>
              <a:rPr lang="en-US" dirty="0">
                <a:solidFill>
                  <a:schemeClr val="lt1">
                    <a:alpha val="99000"/>
                  </a:schemeClr>
                </a:solidFill>
              </a:rPr>
              <a:t>Boston Globe</a:t>
            </a:r>
          </a:p>
        </p:txBody>
      </p:sp>
      <p:sp>
        <p:nvSpPr>
          <p:cNvPr id="4" name="Rectangle 3"/>
          <p:cNvSpPr/>
          <p:nvPr/>
        </p:nvSpPr>
        <p:spPr>
          <a:xfrm>
            <a:off x="5630608" y="2143968"/>
            <a:ext cx="3105241" cy="310346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900"/>
              </a:spcBef>
            </a:pPr>
            <a:r>
              <a:rPr lang="en-US" dirty="0">
                <a:solidFill>
                  <a:schemeClr val="lt1">
                    <a:alpha val="99000"/>
                  </a:schemeClr>
                </a:solidFill>
              </a:rPr>
              <a:t>News Site #1</a:t>
            </a:r>
          </a:p>
          <a:p>
            <a:pPr algn="ctr">
              <a:lnSpc>
                <a:spcPct val="90000"/>
              </a:lnSpc>
              <a:spcBef>
                <a:spcPts val="900"/>
              </a:spcBef>
            </a:pPr>
            <a:r>
              <a:rPr lang="en-US" dirty="0">
                <a:solidFill>
                  <a:schemeClr val="lt1">
                    <a:alpha val="99000"/>
                  </a:schemeClr>
                </a:solidFill>
              </a:rPr>
              <a:t>News Site #2</a:t>
            </a:r>
          </a:p>
          <a:p>
            <a:pPr algn="ctr">
              <a:lnSpc>
                <a:spcPct val="90000"/>
              </a:lnSpc>
              <a:spcBef>
                <a:spcPts val="900"/>
              </a:spcBef>
            </a:pPr>
            <a:r>
              <a:rPr lang="en-US" dirty="0">
                <a:solidFill>
                  <a:schemeClr val="lt1">
                    <a:alpha val="99000"/>
                  </a:schemeClr>
                </a:solidFill>
              </a:rPr>
              <a:t>News Site #3</a:t>
            </a:r>
          </a:p>
          <a:p>
            <a:pPr algn="ctr">
              <a:lnSpc>
                <a:spcPct val="90000"/>
              </a:lnSpc>
              <a:spcBef>
                <a:spcPts val="900"/>
              </a:spcBef>
            </a:pPr>
            <a:r>
              <a:rPr lang="en-US" dirty="0">
                <a:solidFill>
                  <a:schemeClr val="lt1">
                    <a:alpha val="99000"/>
                  </a:schemeClr>
                </a:solidFill>
              </a:rPr>
              <a:t>News Site #4</a:t>
            </a:r>
          </a:p>
          <a:p>
            <a:pPr algn="ctr">
              <a:lnSpc>
                <a:spcPct val="90000"/>
              </a:lnSpc>
              <a:spcBef>
                <a:spcPts val="900"/>
              </a:spcBef>
            </a:pPr>
            <a:r>
              <a:rPr lang="en-US" dirty="0">
                <a:solidFill>
                  <a:schemeClr val="lt1">
                    <a:alpha val="99000"/>
                  </a:schemeClr>
                </a:solidFill>
              </a:rPr>
              <a:t>News Site #5</a:t>
            </a:r>
          </a:p>
        </p:txBody>
      </p:sp>
      <p:sp>
        <p:nvSpPr>
          <p:cNvPr id="10" name="Pentagon 9"/>
          <p:cNvSpPr/>
          <p:nvPr/>
        </p:nvSpPr>
        <p:spPr>
          <a:xfrm rot="10800000">
            <a:off x="8735849" y="1141413"/>
            <a:ext cx="2940214" cy="5108574"/>
          </a:xfrm>
          <a:custGeom>
            <a:avLst/>
            <a:gdLst/>
            <a:ahLst/>
            <a:cxnLst/>
            <a:rect l="l" t="t" r="r" b="b"/>
            <a:pathLst>
              <a:path w="2940214" h="5108574">
                <a:moveTo>
                  <a:pt x="1506084" y="5108574"/>
                </a:moveTo>
                <a:lnTo>
                  <a:pt x="0" y="5108574"/>
                </a:lnTo>
                <a:lnTo>
                  <a:pt x="0" y="0"/>
                </a:lnTo>
                <a:lnTo>
                  <a:pt x="1506084" y="0"/>
                </a:lnTo>
                <a:lnTo>
                  <a:pt x="2940214" y="2554287"/>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0" rtlCol="0" anchor="ctr"/>
          <a:lstStyle/>
          <a:p>
            <a:pPr>
              <a:lnSpc>
                <a:spcPct val="90000"/>
              </a:lnSpc>
              <a:spcBef>
                <a:spcPts val="900"/>
              </a:spcBef>
            </a:pPr>
            <a:endParaRPr lang="en-US" dirty="0">
              <a:solidFill>
                <a:schemeClr val="lt1">
                  <a:alpha val="99000"/>
                </a:schemeClr>
              </a:solidFill>
            </a:endParaRPr>
          </a:p>
        </p:txBody>
      </p:sp>
      <p:sp>
        <p:nvSpPr>
          <p:cNvPr id="8" name="Rectangle 7"/>
          <p:cNvSpPr/>
          <p:nvPr/>
        </p:nvSpPr>
        <p:spPr bwMode="auto">
          <a:xfrm>
            <a:off x="0" y="1141414"/>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11676063" y="1141412"/>
            <a:ext cx="517525" cy="51085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087106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92838" y="2521386"/>
            <a:ext cx="10670568"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60456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5480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0505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05542"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85578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106034"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355297" y="2521386"/>
            <a:ext cx="1243260" cy="2438400"/>
          </a:xfrm>
          <a:prstGeom prst="rect">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p:cNvSpPr>
            <a:spLocks noGrp="1"/>
          </p:cNvSpPr>
          <p:nvPr>
            <p:ph type="title"/>
          </p:nvPr>
        </p:nvSpPr>
        <p:spPr/>
        <p:txBody>
          <a:bodyPr vert="horz" lIns="0" tIns="0" rIns="0" bIns="45720" rtlCol="0" anchor="t">
            <a:noAutofit/>
          </a:bodyPr>
          <a:lstStyle/>
          <a:p>
            <a:r>
              <a:rPr lang="en-US" dirty="0"/>
              <a:t>Five Popular News Sites</a:t>
            </a:r>
          </a:p>
        </p:txBody>
      </p:sp>
      <p:graphicFrame>
        <p:nvGraphicFramePr>
          <p:cNvPr id="5" name="Table 4"/>
          <p:cNvGraphicFramePr>
            <a:graphicFrameLocks noGrp="1"/>
          </p:cNvGraphicFramePr>
          <p:nvPr>
            <p:extLst>
              <p:ext uri="{D42A27DB-BD31-4B8C-83A1-F6EECF244321}">
                <p14:modId xmlns:p14="http://schemas.microsoft.com/office/powerpoint/2010/main" val="4208017512"/>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14,216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961kb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44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16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2981kb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3578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1917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19</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8"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9"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56" name="Oval 5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54" name="Oval 5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5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50" name="Oval 49"/>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1" name="TextBox 50"/>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52" name="Oval 51"/>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53" name="TextBox 52"/>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48" name="Oval 47"/>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9"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9" name="Oval 8"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0" name="Oval 9"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1" name="Oval 10"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5" name="Oval 14"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6" name="Oval 15"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17" name="Oval 16"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20" name="Oval 1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37" name="Oval 36"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28380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xit" presetSubtype="0" fill="hold" grpId="1"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xit" presetSubtype="0" fill="hold" grpId="1" nodeType="withEffect">
                                  <p:stCondLst>
                                    <p:cond delay="0"/>
                                  </p:stCondLst>
                                  <p:childTnLst>
                                    <p:animEffect transition="out" filter="fade">
                                      <p:cBhvr>
                                        <p:cTn id="22" dur="500"/>
                                        <p:tgtEl>
                                          <p:spTgt spid="36"/>
                                        </p:tgtEl>
                                      </p:cBhvr>
                                    </p:animEffect>
                                    <p:set>
                                      <p:cBhvr>
                                        <p:cTn id="23" dur="1" fill="hold">
                                          <p:stCondLst>
                                            <p:cond delay="4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1"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xit" presetSubtype="0" fill="hold" grpId="1" nodeType="with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xit" presetSubtype="0" fill="hold" grpId="1" nodeType="withEffect">
                                  <p:stCondLst>
                                    <p:cond delay="0"/>
                                  </p:stCondLst>
                                  <p:childTnLst>
                                    <p:animEffect transition="out" filter="fade">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xit" presetSubtype="0" fill="hold" grpId="1" nodeType="withEffect">
                                  <p:stCondLst>
                                    <p:cond delay="0"/>
                                  </p:stCondLst>
                                  <p:childTnLst>
                                    <p:animEffect transition="out" filter="fade">
                                      <p:cBhvr>
                                        <p:cTn id="54" dur="500"/>
                                        <p:tgtEl>
                                          <p:spTgt spid="40"/>
                                        </p:tgtEl>
                                      </p:cBhvr>
                                    </p:animEffect>
                                    <p:set>
                                      <p:cBhvr>
                                        <p:cTn id="5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8" grpId="0" animBg="1"/>
      <p:bldP spid="38" grpId="1" animBg="1"/>
      <p:bldP spid="39" grpId="0" animBg="1"/>
      <p:bldP spid="39" grpId="1" animBg="1"/>
      <p:bldP spid="40" grpId="0" animBg="1"/>
      <p:bldP spid="40" grpId="1" animBg="1"/>
      <p:bldP spid="41" grpId="0" animBg="1"/>
      <p:bldP spid="43" grpId="0" animBg="1"/>
      <p:bldP spid="4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Variation in Total Size</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280984529"/>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3280kb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190740945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Elements to Number of CSS Rules</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94861931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8662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1">
                              <a:alpha val="99000"/>
                            </a:schemeClr>
                          </a:solidFill>
                          <a:effectLst/>
                          <a:latin typeface="+mn-lt"/>
                        </a:rPr>
                        <a:t>1293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1">
                              <a:alpha val="99000"/>
                            </a:schemeClr>
                          </a:solidFill>
                          <a:effectLst/>
                          <a:latin typeface="+mn-lt"/>
                        </a:rPr>
                        <a:t>820</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1">
                              <a:alpha val="99000"/>
                            </a:schemeClr>
                          </a:solidFill>
                          <a:effectLst/>
                          <a:latin typeface="+mn-lt"/>
                        </a:rPr>
                        <a:t>2964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99744008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Number of Images</a:t>
            </a:r>
          </a:p>
        </p:txBody>
      </p:sp>
      <p:sp>
        <p:nvSpPr>
          <p:cNvPr id="40" name="Rounded Rectangle 39"/>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Table 42"/>
          <p:cNvGraphicFramePr>
            <a:graphicFrameLocks noGrp="1"/>
          </p:cNvGraphicFramePr>
          <p:nvPr>
            <p:extLst>
              <p:ext uri="{D42A27DB-BD31-4B8C-83A1-F6EECF244321}">
                <p14:modId xmlns:p14="http://schemas.microsoft.com/office/powerpoint/2010/main" val="4045056593"/>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5"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6"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0" name="Oval 59"/>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1"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3" name="Oval 62"/>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4"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6" name="Oval 65"/>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7" name="TextBox 66"/>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9" name="Oval 68"/>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0" name="TextBox 69"/>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2" name="Oval 71"/>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3"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4" name="Oval 73"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73011185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14667334"/>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3,812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20,722</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1">
                    <a:lumMod val="65000"/>
                    <a:lumOff val="35000"/>
                  </a:schemeClr>
                </a:solidFill>
              </a:rPr>
              <a:t>JQuery</a:t>
            </a:r>
            <a:endParaRPr lang="en-US" sz="1400" dirty="0">
              <a:solidFill>
                <a:schemeClr val="tx1">
                  <a:lumMod val="65000"/>
                  <a:lumOff val="35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1">
                    <a:lumMod val="65000"/>
                    <a:lumOff val="35000"/>
                  </a:schemeClr>
                </a:solidFill>
                <a:cs typeface="+mn-cs"/>
              </a:rPr>
              <a:t>Scriptaculous</a:t>
            </a:r>
            <a:endParaRPr lang="en-US" sz="1400" dirty="0">
              <a:solidFill>
                <a:schemeClr val="tx1">
                  <a:lumMod val="65000"/>
                  <a:lumOff val="35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1">
                    <a:lumMod val="65000"/>
                    <a:lumOff val="35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1">
                    <a:lumMod val="65000"/>
                    <a:lumOff val="35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421937056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vert="horz" lIns="0" tIns="0" rIns="0" bIns="45720" rtlCol="0" anchor="t">
            <a:noAutofit/>
          </a:bodyPr>
          <a:lstStyle/>
          <a:p>
            <a:r>
              <a:rPr lang="en-US" dirty="0"/>
              <a:t>Five Popular News </a:t>
            </a:r>
            <a:r>
              <a:rPr lang="en-US" dirty="0" smtClean="0"/>
              <a:t>Sites</a:t>
            </a:r>
            <a:endParaRPr lang="en-US" dirty="0"/>
          </a:p>
        </p:txBody>
      </p:sp>
      <p:sp>
        <p:nvSpPr>
          <p:cNvPr id="18" name="Text Placeholder 17"/>
          <p:cNvSpPr>
            <a:spLocks noGrp="1"/>
          </p:cNvSpPr>
          <p:nvPr>
            <p:ph type="body" sz="quarter" idx="4294967295"/>
          </p:nvPr>
        </p:nvSpPr>
        <p:spPr>
          <a:xfrm>
            <a:off x="1206500" y="1371600"/>
            <a:ext cx="10982325" cy="304800"/>
          </a:xfrm>
        </p:spPr>
        <p:txBody>
          <a:bodyPr vert="horz" lIns="0" tIns="45720" rIns="91440" bIns="45720" rtlCol="0" anchor="b" anchorCtr="0">
            <a:noAutofit/>
          </a:bodyPr>
          <a:lstStyle/>
          <a:p>
            <a:pPr marL="0" indent="0">
              <a:buNone/>
            </a:pPr>
            <a:r>
              <a:rPr lang="en-US" dirty="0"/>
              <a:t>Amount of JavaScript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008507131"/>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6"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61" name="Oval 60"/>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4" name="Oval 63"/>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5"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7" name="Oval 66"/>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70" name="Oval 69"/>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71" name="TextBox 70"/>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3" name="Oval 72"/>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4"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5" name="Oval 74"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2" name="Oval 81"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3" name="Oval 82"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51007033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635487" y="1695450"/>
            <a:ext cx="6040576" cy="40891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9245472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50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title"/>
          </p:nvPr>
        </p:nvSpPr>
        <p:spPr/>
        <p:txBody>
          <a:bodyPr/>
          <a:lstStyle/>
          <a:p>
            <a:r>
              <a:rPr lang="en-US" dirty="0" smtClean="0"/>
              <a:t>Windows &amp; the Web</a:t>
            </a:r>
            <a:endParaRPr lang="en-US" dirty="0"/>
          </a:p>
        </p:txBody>
      </p:sp>
      <p:sp>
        <p:nvSpPr>
          <p:cNvPr id="8" name="Freeform 166"/>
          <p:cNvSpPr>
            <a:spLocks noEditPoints="1"/>
          </p:cNvSpPr>
          <p:nvPr/>
        </p:nvSpPr>
        <p:spPr bwMode="black">
          <a:xfrm>
            <a:off x="7464490" y="2586217"/>
            <a:ext cx="2382570" cy="2307590"/>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Text Placeholder 4"/>
          <p:cNvSpPr>
            <a:spLocks noGrp="1"/>
          </p:cNvSpPr>
          <p:nvPr>
            <p:ph type="body" sz="quarter" idx="10"/>
          </p:nvPr>
        </p:nvSpPr>
        <p:spPr>
          <a:xfrm>
            <a:off x="519112" y="3463013"/>
            <a:ext cx="5116375" cy="1107996"/>
          </a:xfrm>
        </p:spPr>
        <p:txBody>
          <a:bodyPr/>
          <a:lstStyle/>
          <a:p>
            <a:pPr>
              <a:spcAft>
                <a:spcPts val="1200"/>
              </a:spcAft>
            </a:pPr>
            <a:r>
              <a:rPr lang="en-US" dirty="0"/>
              <a:t>57% of all time spent </a:t>
            </a:r>
            <a:r>
              <a:rPr lang="en-US" dirty="0" smtClean="0"/>
              <a:t/>
            </a:r>
            <a:br>
              <a:rPr lang="en-US" dirty="0" smtClean="0"/>
            </a:br>
            <a:r>
              <a:rPr lang="en-US" dirty="0" smtClean="0"/>
              <a:t>on </a:t>
            </a:r>
            <a:r>
              <a:rPr lang="en-US" dirty="0"/>
              <a:t>a PC is in a browser</a:t>
            </a:r>
          </a:p>
        </p:txBody>
      </p:sp>
    </p:spTree>
    <p:extLst>
      <p:ext uri="{BB962C8B-B14F-4D97-AF65-F5344CB8AC3E}">
        <p14:creationId xmlns:p14="http://schemas.microsoft.com/office/powerpoint/2010/main" val="20578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85622" y="3526971"/>
            <a:ext cx="10690615" cy="472272"/>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a:t>
            </a:r>
            <a:r>
              <a:rPr lang="en-US" dirty="0" smtClean="0"/>
              <a:t>Sites Loads </a:t>
            </a:r>
            <a:r>
              <a:rPr lang="en-US" dirty="0"/>
              <a:t>the </a:t>
            </a:r>
            <a:r>
              <a:rPr lang="en-US" dirty="0" smtClean="0"/>
              <a:t>Fastest</a:t>
            </a:r>
            <a:r>
              <a:rPr lang="en-US" dirty="0"/>
              <a:t>?</a:t>
            </a:r>
          </a:p>
        </p:txBody>
      </p:sp>
      <p:sp>
        <p:nvSpPr>
          <p:cNvPr id="36" name="Rounded Rectangle 35"/>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2715669220"/>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#3</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300kb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1187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1366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9,481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#4</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1462kb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4257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76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11,988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4"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6" name="Oval 45"/>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7"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1" name="Oval 60"/>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2"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4" name="Oval 63"/>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5" name="TextBox 64"/>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7" name="Oval 66"/>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8" name="TextBox 67"/>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0" name="Oval 69"/>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1"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2" name="Oval 71"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3" name="Oval 72"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6" name="Oval 75"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348759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85622" y="2521386"/>
            <a:ext cx="10690615" cy="2438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622" y="3999242"/>
            <a:ext cx="10690615" cy="472272"/>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p:cNvSpPr>
            <a:spLocks noGrp="1"/>
          </p:cNvSpPr>
          <p:nvPr>
            <p:ph type="title"/>
          </p:nvPr>
        </p:nvSpPr>
        <p:spPr/>
        <p:txBody>
          <a:bodyPr vert="horz" lIns="0" tIns="0" rIns="0" bIns="45720" rtlCol="0" anchor="t">
            <a:noAutofit/>
          </a:bodyPr>
          <a:lstStyle/>
          <a:p>
            <a:r>
              <a:rPr lang="en-US" dirty="0"/>
              <a:t>Which S</a:t>
            </a:r>
            <a:r>
              <a:rPr lang="en-US" dirty="0" smtClean="0"/>
              <a:t>ites Loads </a:t>
            </a:r>
            <a:r>
              <a:rPr lang="en-US" dirty="0"/>
              <a:t>the </a:t>
            </a:r>
            <a:r>
              <a:rPr lang="en-US" dirty="0" smtClean="0"/>
              <a:t>Slowest</a:t>
            </a:r>
            <a:r>
              <a:rPr lang="en-US" dirty="0"/>
              <a:t>?</a:t>
            </a:r>
          </a:p>
        </p:txBody>
      </p:sp>
      <p:sp>
        <p:nvSpPr>
          <p:cNvPr id="39" name="Rounded Rectangle 38"/>
          <p:cNvSpPr/>
          <p:nvPr/>
        </p:nvSpPr>
        <p:spPr>
          <a:xfrm>
            <a:off x="669715" y="5305530"/>
            <a:ext cx="10675267" cy="7435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69715" y="5411039"/>
            <a:ext cx="10675267" cy="532563"/>
          </a:xfrm>
          <a:prstGeom prst="roundRect">
            <a:avLst>
              <a:gd name="adj" fmla="val 0"/>
            </a:avLst>
          </a:prstGeom>
          <a:solidFill>
            <a:schemeClr val="bg1">
              <a:lumMod val="8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888816135"/>
              </p:ext>
            </p:extLst>
          </p:nvPr>
        </p:nvGraphicFramePr>
        <p:xfrm>
          <a:off x="674146" y="1856105"/>
          <a:ext cx="10694138" cy="3095381"/>
        </p:xfrm>
        <a:graphic>
          <a:graphicData uri="http://schemas.openxmlformats.org/drawingml/2006/table">
            <a:tbl>
              <a:tblPr bandRow="1"/>
              <a:tblGrid>
                <a:gridCol w="1932707"/>
                <a:gridCol w="1251633"/>
                <a:gridCol w="1251633"/>
                <a:gridCol w="1251633"/>
                <a:gridCol w="1251633"/>
                <a:gridCol w="1251633"/>
                <a:gridCol w="1251633"/>
                <a:gridCol w="1251633"/>
              </a:tblGrid>
              <a:tr h="713551">
                <a:tc>
                  <a:txBody>
                    <a:bodyPr/>
                    <a:lstStyle/>
                    <a:p>
                      <a:pPr algn="ctr" fontAlgn="b"/>
                      <a:r>
                        <a:rPr lang="en-US" sz="1600" b="1" u="none" strike="noStrike" dirty="0">
                          <a:solidFill>
                            <a:schemeClr val="bg1"/>
                          </a:solidFill>
                          <a:effectLst/>
                          <a:latin typeface="+mn-lt"/>
                        </a:rPr>
                        <a:t> </a:t>
                      </a:r>
                      <a:endParaRPr lang="en-US" sz="1600" b="1" i="0" u="none" strike="noStrike" dirty="0">
                        <a:solidFill>
                          <a:schemeClr val="bg1"/>
                        </a:solidFill>
                        <a:effectLst/>
                        <a:latin typeface="+mn-lt"/>
                      </a:endParaRPr>
                    </a:p>
                  </a:txBody>
                  <a:tcPr marL="60944" marR="60944"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Total</a:t>
                      </a:r>
                    </a:p>
                    <a:p>
                      <a:pPr algn="ctr" fontAlgn="b"/>
                      <a:r>
                        <a:rPr lang="en-US" sz="1600" b="1" u="none" strike="noStrike" dirty="0" smtClean="0">
                          <a:solidFill>
                            <a:schemeClr val="bg1">
                              <a:alpha val="99000"/>
                            </a:schemeClr>
                          </a:solidFill>
                          <a:effectLst/>
                          <a:latin typeface="+mn-lt"/>
                        </a:rPr>
                        <a:t>Size</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Number</a:t>
                      </a:r>
                    </a:p>
                    <a:p>
                      <a:pPr algn="ctr" fontAlgn="b"/>
                      <a:r>
                        <a:rPr lang="en-US" sz="1600" b="1" u="none" strike="noStrike" dirty="0" smtClean="0">
                          <a:solidFill>
                            <a:schemeClr val="bg1">
                              <a:alpha val="99000"/>
                            </a:schemeClr>
                          </a:solidFill>
                          <a:effectLst/>
                          <a:latin typeface="+mn-lt"/>
                        </a:rPr>
                        <a:t>Elements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CSS Rules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Image</a:t>
                      </a:r>
                    </a:p>
                    <a:p>
                      <a:pPr algn="ctr" fontAlgn="b"/>
                      <a:r>
                        <a:rPr lang="en-US" sz="1600" b="1" i="0"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a:solidFill>
                            <a:schemeClr val="bg1">
                              <a:alpha val="99000"/>
                            </a:schemeClr>
                          </a:solidFill>
                          <a:effectLst/>
                          <a:latin typeface="+mn-lt"/>
                        </a:rPr>
                        <a:t>Script </a:t>
                      </a:r>
                      <a:r>
                        <a:rPr lang="en-US" sz="1600" b="1" u="none" strike="noStrike" dirty="0" smtClean="0">
                          <a:solidFill>
                            <a:schemeClr val="bg1">
                              <a:alpha val="99000"/>
                            </a:schemeClr>
                          </a:solidFill>
                          <a:effectLst/>
                          <a:latin typeface="+mn-lt"/>
                        </a:rPr>
                        <a:t>Files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i="0" u="none" strike="noStrike" dirty="0" smtClean="0">
                          <a:solidFill>
                            <a:schemeClr val="bg1">
                              <a:alpha val="99000"/>
                            </a:schemeClr>
                          </a:solidFill>
                          <a:effectLst/>
                          <a:latin typeface="+mn-lt"/>
                        </a:rPr>
                        <a:t>Script</a:t>
                      </a:r>
                    </a:p>
                    <a:p>
                      <a:pPr algn="ctr" fontAlgn="b"/>
                      <a:r>
                        <a:rPr lang="en-US" sz="1600" b="1" i="0" u="none" strike="noStrike" dirty="0" smtClean="0">
                          <a:solidFill>
                            <a:schemeClr val="bg1">
                              <a:alpha val="99000"/>
                            </a:schemeClr>
                          </a:solidFill>
                          <a:effectLst/>
                          <a:latin typeface="+mn-lt"/>
                        </a:rPr>
                        <a:t>Lines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1600" b="1" u="none" strike="noStrike" dirty="0" smtClean="0">
                          <a:solidFill>
                            <a:schemeClr val="bg1">
                              <a:alpha val="99000"/>
                            </a:schemeClr>
                          </a:solidFill>
                          <a:effectLst/>
                          <a:latin typeface="+mn-lt"/>
                        </a:rPr>
                        <a:t>Script</a:t>
                      </a:r>
                    </a:p>
                    <a:p>
                      <a:pPr algn="ctr" fontAlgn="b"/>
                      <a:r>
                        <a:rPr lang="en-US" sz="1600" b="1" u="none" strike="noStrike" dirty="0" err="1" smtClean="0">
                          <a:solidFill>
                            <a:schemeClr val="bg1">
                              <a:alpha val="99000"/>
                            </a:schemeClr>
                          </a:solidFill>
                          <a:effectLst/>
                          <a:latin typeface="+mn-lt"/>
                        </a:rPr>
                        <a:t>Libs</a:t>
                      </a:r>
                      <a:endParaRPr lang="en-US" sz="1600" b="1" i="0" u="none" strike="noStrike" dirty="0">
                        <a:solidFill>
                          <a:schemeClr val="bg1">
                            <a:alpha val="99000"/>
                          </a:schemeClr>
                        </a:solidFill>
                        <a:effectLst/>
                        <a:latin typeface="+mn-lt"/>
                      </a:endParaRPr>
                    </a:p>
                  </a:txBody>
                  <a:tcPr marL="60944" marR="60944"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476366">
                <a:tc>
                  <a:txBody>
                    <a:bodyPr/>
                    <a:lstStyle/>
                    <a:p>
                      <a:pPr algn="ctr" fontAlgn="b"/>
                      <a:r>
                        <a:rPr lang="en-US" sz="1600" i="0" u="none" strike="noStrike" dirty="0" smtClean="0">
                          <a:solidFill>
                            <a:schemeClr val="tx2">
                              <a:alpha val="99000"/>
                            </a:schemeClr>
                          </a:solidFill>
                          <a:effectLst/>
                          <a:latin typeface="+mn-lt"/>
                        </a:rPr>
                        <a:t>News Site #1</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3280kb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8662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1293</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14,216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#2</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961kb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820</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2964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44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smtClean="0">
                          <a:solidFill>
                            <a:schemeClr val="tx2">
                              <a:alpha val="99000"/>
                            </a:schemeClr>
                          </a:solidFill>
                          <a:effectLst/>
                          <a:latin typeface="+mn-lt"/>
                        </a:rPr>
                        <a:t>16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3,812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#3</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300kb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1187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1366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26</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2">
                              <a:alpha val="99000"/>
                            </a:schemeClr>
                          </a:solidFill>
                          <a:effectLst/>
                          <a:latin typeface="+mn-lt"/>
                        </a:rPr>
                        <a:t>4</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9,481</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1">
                              <a:alpha val="99000"/>
                            </a:schemeClr>
                          </a:solidFill>
                          <a:effectLst/>
                          <a:latin typeface="+mn-lt"/>
                        </a:rPr>
                        <a:t>News Site #4</a:t>
                      </a:r>
                      <a:endParaRPr lang="en-US" sz="1600" b="0" i="0" u="none" strike="noStrike" dirty="0">
                        <a:solidFill>
                          <a:schemeClr val="tx1">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1462kb</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4257</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893</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76</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u="none" strike="noStrike" dirty="0">
                          <a:solidFill>
                            <a:schemeClr val="tx1">
                              <a:alpha val="99000"/>
                            </a:schemeClr>
                          </a:solidFill>
                          <a:effectLst/>
                          <a:latin typeface="+mn-lt"/>
                        </a:rPr>
                        <a:t>21</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1">
                              <a:alpha val="99000"/>
                            </a:schemeClr>
                          </a:solidFill>
                          <a:effectLst/>
                          <a:latin typeface="+mn-lt"/>
                        </a:rPr>
                        <a:t>11,988</a:t>
                      </a:r>
                      <a:endParaRPr lang="en-US" sz="1600" b="0" i="0" u="none" strike="noStrike" dirty="0">
                        <a:solidFill>
                          <a:schemeClr val="tx1">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476366">
                <a:tc>
                  <a:txBody>
                    <a:bodyPr/>
                    <a:lstStyle/>
                    <a:p>
                      <a:pPr algn="ctr" fontAlgn="b"/>
                      <a:r>
                        <a:rPr lang="en-US" sz="1600" i="0" u="none" strike="noStrike" dirty="0" smtClean="0">
                          <a:solidFill>
                            <a:schemeClr val="tx2">
                              <a:alpha val="99000"/>
                            </a:schemeClr>
                          </a:solidFill>
                          <a:effectLst/>
                          <a:latin typeface="+mn-lt"/>
                        </a:rPr>
                        <a:t>News Site #5</a:t>
                      </a:r>
                      <a:endParaRPr lang="en-US" sz="1600" b="0" i="0" u="none" strike="noStrike" dirty="0">
                        <a:solidFill>
                          <a:schemeClr val="tx2">
                            <a:alpha val="99000"/>
                          </a:schemeClr>
                        </a:solidFill>
                        <a:effectLst/>
                        <a:latin typeface="+mn-lt"/>
                      </a:endParaRPr>
                    </a:p>
                  </a:txBody>
                  <a:tcPr marL="60944" marR="60944" anchor="ctr">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2981kb</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3578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1917</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88</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19</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600" b="0" i="0" u="none" strike="noStrike" dirty="0" smtClean="0">
                          <a:solidFill>
                            <a:schemeClr val="tx2">
                              <a:alpha val="99000"/>
                            </a:schemeClr>
                          </a:solidFill>
                          <a:effectLst/>
                          <a:latin typeface="+mn-lt"/>
                        </a:rPr>
                        <a:t>20,722</a:t>
                      </a:r>
                      <a:endParaRPr lang="en-US" sz="1600" b="0" i="0" u="none" strike="noStrike" dirty="0">
                        <a:solidFill>
                          <a:schemeClr val="tx2">
                            <a:alpha val="99000"/>
                          </a:schemeClr>
                        </a:solidFill>
                        <a:effectLst/>
                        <a:latin typeface="+mn-lt"/>
                      </a:endParaRPr>
                    </a:p>
                  </a:txBody>
                  <a:tcPr marL="60944" marR="60944"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600" b="0" i="0" u="none" strike="noStrike" dirty="0">
                        <a:solidFill>
                          <a:srgbClr val="000000"/>
                        </a:solidFill>
                        <a:effectLst/>
                        <a:latin typeface="+mn-lt"/>
                      </a:endParaRPr>
                    </a:p>
                  </a:txBody>
                  <a:tcPr marL="60944" marR="6094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Oval 3"/>
          <p:cNvSpPr/>
          <p:nvPr/>
        </p:nvSpPr>
        <p:spPr bwMode="auto">
          <a:xfrm>
            <a:off x="912265" y="5592482"/>
            <a:ext cx="164592" cy="1645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45" name="TextBox 4"/>
          <p:cNvSpPr txBox="1">
            <a:spLocks noChangeArrowheads="1"/>
          </p:cNvSpPr>
          <p:nvPr/>
        </p:nvSpPr>
        <p:spPr bwMode="auto">
          <a:xfrm>
            <a:off x="1124582" y="5523432"/>
            <a:ext cx="1128347" cy="307777"/>
          </a:xfrm>
          <a:prstGeom prst="rect">
            <a:avLst/>
          </a:prstGeom>
          <a:noFill/>
          <a:ln w="9525">
            <a:noFill/>
            <a:miter lim="800000"/>
            <a:headEnd/>
            <a:tailEnd/>
          </a:ln>
        </p:spPr>
        <p:txBody>
          <a:bodyPr wrap="square">
            <a:spAutoFit/>
          </a:bodyPr>
          <a:lstStyle/>
          <a:p>
            <a:pPr eaLnBrk="0" hangingPunct="0"/>
            <a:r>
              <a:rPr lang="en-US" sz="1400" dirty="0" err="1">
                <a:solidFill>
                  <a:schemeClr val="tx2">
                    <a:alpha val="99000"/>
                  </a:schemeClr>
                </a:solidFill>
              </a:rPr>
              <a:t>JQuery</a:t>
            </a:r>
            <a:endParaRPr lang="en-US" sz="1400" dirty="0">
              <a:solidFill>
                <a:schemeClr val="tx2">
                  <a:alpha val="99000"/>
                </a:schemeClr>
              </a:solidFill>
            </a:endParaRPr>
          </a:p>
        </p:txBody>
      </p:sp>
      <p:sp>
        <p:nvSpPr>
          <p:cNvPr id="47" name="Oval 46"/>
          <p:cNvSpPr/>
          <p:nvPr/>
        </p:nvSpPr>
        <p:spPr bwMode="auto">
          <a:xfrm>
            <a:off x="3676886" y="5593067"/>
            <a:ext cx="164592" cy="164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0" name="TextBox 13"/>
          <p:cNvSpPr txBox="1">
            <a:spLocks noChangeArrowheads="1"/>
          </p:cNvSpPr>
          <p:nvPr/>
        </p:nvSpPr>
        <p:spPr bwMode="auto">
          <a:xfrm>
            <a:off x="3886601" y="5523432"/>
            <a:ext cx="1536950"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Prototype</a:t>
            </a:r>
          </a:p>
        </p:txBody>
      </p:sp>
      <p:sp>
        <p:nvSpPr>
          <p:cNvPr id="62" name="Oval 61"/>
          <p:cNvSpPr/>
          <p:nvPr/>
        </p:nvSpPr>
        <p:spPr bwMode="auto">
          <a:xfrm>
            <a:off x="5497524" y="5593067"/>
            <a:ext cx="164592" cy="164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63" name="TextBox 14"/>
          <p:cNvSpPr txBox="1">
            <a:spLocks noChangeArrowheads="1"/>
          </p:cNvSpPr>
          <p:nvPr/>
        </p:nvSpPr>
        <p:spPr bwMode="auto">
          <a:xfrm>
            <a:off x="5703890" y="5523432"/>
            <a:ext cx="1370037"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MooTools</a:t>
            </a:r>
          </a:p>
        </p:txBody>
      </p:sp>
      <p:sp>
        <p:nvSpPr>
          <p:cNvPr id="65" name="Oval 64"/>
          <p:cNvSpPr/>
          <p:nvPr/>
        </p:nvSpPr>
        <p:spPr bwMode="auto">
          <a:xfrm>
            <a:off x="7188081" y="5593067"/>
            <a:ext cx="164592" cy="1645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6" name="TextBox 65"/>
          <p:cNvSpPr txBox="1"/>
          <p:nvPr/>
        </p:nvSpPr>
        <p:spPr bwMode="auto">
          <a:xfrm>
            <a:off x="7421287" y="5523432"/>
            <a:ext cx="1886886" cy="307777"/>
          </a:xfrm>
          <a:prstGeom prst="rect">
            <a:avLst/>
          </a:prstGeom>
          <a:noFill/>
        </p:spPr>
        <p:txBody>
          <a:bodyPr wrap="square">
            <a:spAutoFit/>
          </a:bodyPr>
          <a:lstStyle/>
          <a:p>
            <a:pPr eaLnBrk="0" hangingPunct="0">
              <a:defRPr/>
            </a:pPr>
            <a:r>
              <a:rPr lang="en-US" sz="1400" dirty="0" err="1">
                <a:solidFill>
                  <a:schemeClr val="tx2">
                    <a:alpha val="99000"/>
                  </a:schemeClr>
                </a:solidFill>
                <a:cs typeface="+mn-cs"/>
              </a:rPr>
              <a:t>Scriptaculous</a:t>
            </a:r>
            <a:endParaRPr lang="en-US" sz="1400" dirty="0">
              <a:solidFill>
                <a:schemeClr val="tx2">
                  <a:alpha val="99000"/>
                </a:schemeClr>
              </a:solidFill>
              <a:cs typeface="+mn-cs"/>
            </a:endParaRPr>
          </a:p>
        </p:txBody>
      </p:sp>
      <p:sp>
        <p:nvSpPr>
          <p:cNvPr id="68" name="Oval 67"/>
          <p:cNvSpPr/>
          <p:nvPr/>
        </p:nvSpPr>
        <p:spPr bwMode="auto">
          <a:xfrm>
            <a:off x="9382146" y="5593067"/>
            <a:ext cx="164592" cy="16459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solidFill>
                <a:schemeClr val="accent5"/>
              </a:solidFill>
            </a:endParaRPr>
          </a:p>
        </p:txBody>
      </p:sp>
      <p:sp>
        <p:nvSpPr>
          <p:cNvPr id="69" name="TextBox 68"/>
          <p:cNvSpPr txBox="1"/>
          <p:nvPr/>
        </p:nvSpPr>
        <p:spPr bwMode="auto">
          <a:xfrm>
            <a:off x="9621353" y="5523432"/>
            <a:ext cx="1697656" cy="307777"/>
          </a:xfrm>
          <a:prstGeom prst="rect">
            <a:avLst/>
          </a:prstGeom>
          <a:noFill/>
        </p:spPr>
        <p:txBody>
          <a:bodyPr wrap="square">
            <a:spAutoFit/>
          </a:bodyPr>
          <a:lstStyle/>
          <a:p>
            <a:pPr eaLnBrk="0" hangingPunct="0">
              <a:defRPr/>
            </a:pPr>
            <a:r>
              <a:rPr lang="en-US" sz="1400" dirty="0">
                <a:solidFill>
                  <a:schemeClr val="tx2">
                    <a:alpha val="99000"/>
                  </a:schemeClr>
                </a:solidFill>
                <a:cs typeface="+mn-cs"/>
              </a:rPr>
              <a:t>Other (JS Lib)</a:t>
            </a:r>
          </a:p>
        </p:txBody>
      </p:sp>
      <p:sp>
        <p:nvSpPr>
          <p:cNvPr id="71" name="Oval 70"/>
          <p:cNvSpPr/>
          <p:nvPr/>
        </p:nvSpPr>
        <p:spPr bwMode="auto">
          <a:xfrm>
            <a:off x="2434053" y="5593067"/>
            <a:ext cx="164592" cy="1645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600"/>
          </a:p>
        </p:txBody>
      </p:sp>
      <p:sp>
        <p:nvSpPr>
          <p:cNvPr id="72" name="TextBox 17"/>
          <p:cNvSpPr txBox="1">
            <a:spLocks noChangeArrowheads="1"/>
          </p:cNvSpPr>
          <p:nvPr/>
        </p:nvSpPr>
        <p:spPr bwMode="auto">
          <a:xfrm>
            <a:off x="2665863" y="5523432"/>
            <a:ext cx="1084383" cy="307777"/>
          </a:xfrm>
          <a:prstGeom prst="rect">
            <a:avLst/>
          </a:prstGeom>
          <a:noFill/>
          <a:ln w="9525">
            <a:noFill/>
            <a:miter lim="800000"/>
            <a:headEnd/>
            <a:tailEnd/>
          </a:ln>
        </p:spPr>
        <p:txBody>
          <a:bodyPr wrap="square">
            <a:spAutoFit/>
          </a:bodyPr>
          <a:lstStyle/>
          <a:p>
            <a:pPr eaLnBrk="0" hangingPunct="0"/>
            <a:r>
              <a:rPr lang="en-US" sz="1400" dirty="0">
                <a:solidFill>
                  <a:schemeClr val="tx2">
                    <a:alpha val="99000"/>
                  </a:schemeClr>
                </a:solidFill>
              </a:rPr>
              <a:t>YUI</a:t>
            </a:r>
          </a:p>
        </p:txBody>
      </p:sp>
      <p:sp>
        <p:nvSpPr>
          <p:cNvPr id="73" name="Oval 72" descr="Cnn.com homepage uses prototype"/>
          <p:cNvSpPr/>
          <p:nvPr/>
        </p:nvSpPr>
        <p:spPr>
          <a:xfrm>
            <a:off x="10451344" y="2767922"/>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4" name="Oval 73" descr="cnn.com homepage uses mootools"/>
          <p:cNvSpPr/>
          <p:nvPr/>
        </p:nvSpPr>
        <p:spPr>
          <a:xfrm>
            <a:off x="10675653" y="2767922"/>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5" name="Oval 74" descr="cnn.com homepage uses scriptaculous"/>
          <p:cNvSpPr/>
          <p:nvPr/>
        </p:nvSpPr>
        <p:spPr>
          <a:xfrm>
            <a:off x="10897844" y="2767922"/>
            <a:ext cx="118872" cy="1143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7" name="Oval 76" descr="NYTIME.com homepage uses YUI"/>
          <p:cNvSpPr/>
          <p:nvPr/>
        </p:nvSpPr>
        <p:spPr bwMode="auto">
          <a:xfrm>
            <a:off x="10451344" y="4200516"/>
            <a:ext cx="118872" cy="114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8" name="Oval 77" descr="nytimes.com homepage uses prototype"/>
          <p:cNvSpPr/>
          <p:nvPr/>
        </p:nvSpPr>
        <p:spPr bwMode="auto">
          <a:xfrm>
            <a:off x="10673535" y="4200516"/>
            <a:ext cx="118872"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79" name="Oval 78" descr="nytimes.com homepage uses mootools"/>
          <p:cNvSpPr/>
          <p:nvPr/>
        </p:nvSpPr>
        <p:spPr bwMode="auto">
          <a:xfrm>
            <a:off x="10897843" y="4200516"/>
            <a:ext cx="118872" cy="114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0" name="Oval 79" descr="Microsoft.com Homepage uses JQuery"/>
          <p:cNvSpPr/>
          <p:nvPr/>
        </p:nvSpPr>
        <p:spPr>
          <a:xfrm>
            <a:off x="10451344" y="4676985"/>
            <a:ext cx="118872" cy="114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a:p>
        </p:txBody>
      </p:sp>
      <p:sp>
        <p:nvSpPr>
          <p:cNvPr id="81" name="Oval 80" descr="Microsoft.com Homepage uses JQuery"/>
          <p:cNvSpPr/>
          <p:nvPr/>
        </p:nvSpPr>
        <p:spPr>
          <a:xfrm>
            <a:off x="10451344" y="3714449"/>
            <a:ext cx="118872" cy="1143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endParaRPr lang="en-US" sz="3600">
              <a:solidFill>
                <a:schemeClr val="accent5"/>
              </a:solidFill>
            </a:endParaRPr>
          </a:p>
        </p:txBody>
      </p:sp>
    </p:spTree>
    <p:extLst>
      <p:ext uri="{BB962C8B-B14F-4D97-AF65-F5344CB8AC3E}">
        <p14:creationId xmlns:p14="http://schemas.microsoft.com/office/powerpoint/2010/main" val="2521118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Multi-System Performance</a:t>
            </a:r>
          </a:p>
        </p:txBody>
      </p:sp>
      <p:graphicFrame>
        <p:nvGraphicFramePr>
          <p:cNvPr id="3" name="Content Placeholder 10"/>
          <p:cNvGraphicFramePr>
            <a:graphicFrameLocks/>
          </p:cNvGraphicFramePr>
          <p:nvPr>
            <p:extLst>
              <p:ext uri="{D42A27DB-BD31-4B8C-83A1-F6EECF244321}">
                <p14:modId xmlns:p14="http://schemas.microsoft.com/office/powerpoint/2010/main" val="2788054909"/>
              </p:ext>
            </p:extLst>
          </p:nvPr>
        </p:nvGraphicFramePr>
        <p:xfrm>
          <a:off x="517525" y="1183594"/>
          <a:ext cx="11158538" cy="51085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478502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Title 4"/>
          <p:cNvSpPr>
            <a:spLocks noGrp="1"/>
          </p:cNvSpPr>
          <p:nvPr>
            <p:ph type="title"/>
          </p:nvPr>
        </p:nvSpPr>
        <p:spPr/>
        <p:txBody>
          <a:bodyPr vert="horz" lIns="0" tIns="0" rIns="0" bIns="45720" rtlCol="0" anchor="t">
            <a:noAutofit/>
          </a:bodyPr>
          <a:lstStyle/>
          <a:p>
            <a:r>
              <a:rPr lang="en-US" dirty="0"/>
              <a:t>Average Distribution Across 5 News Sites</a:t>
            </a:r>
          </a:p>
        </p:txBody>
      </p:sp>
      <p:graphicFrame>
        <p:nvGraphicFramePr>
          <p:cNvPr id="6" name="Chart 5"/>
          <p:cNvGraphicFramePr/>
          <p:nvPr>
            <p:extLst>
              <p:ext uri="{D42A27DB-BD31-4B8C-83A1-F6EECF244321}">
                <p14:modId xmlns:p14="http://schemas.microsoft.com/office/powerpoint/2010/main" val="2664461818"/>
              </p:ext>
            </p:extLst>
          </p:nvPr>
        </p:nvGraphicFramePr>
        <p:xfrm>
          <a:off x="326571" y="1141414"/>
          <a:ext cx="10112829" cy="5472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909117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smtClean="0"/>
              <a:t>Average Distribution Across Top AJAX Sites</a:t>
            </a:r>
            <a:endParaRPr lang="en-US" dirty="0"/>
          </a:p>
        </p:txBody>
      </p:sp>
      <p:graphicFrame>
        <p:nvGraphicFramePr>
          <p:cNvPr id="7" name="Chart 6"/>
          <p:cNvGraphicFramePr/>
          <p:nvPr>
            <p:extLst>
              <p:ext uri="{D42A27DB-BD31-4B8C-83A1-F6EECF244321}">
                <p14:modId xmlns:p14="http://schemas.microsoft.com/office/powerpoint/2010/main" val="3192482755"/>
              </p:ext>
            </p:extLst>
          </p:nvPr>
        </p:nvGraphicFramePr>
        <p:xfrm>
          <a:off x="329184" y="1141413"/>
          <a:ext cx="10113264" cy="5468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3288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403565" y="1541418"/>
            <a:ext cx="7746274" cy="3722914"/>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379872405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403565" y="1541418"/>
            <a:ext cx="7746274" cy="3722914"/>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JavaScript</a:t>
            </a:r>
            <a:endParaRPr lang="en-US" sz="2000" dirty="0">
              <a:solidFill>
                <a:schemeClr val="bg1">
                  <a:lumMod val="75000"/>
                  <a:lumOff val="25000"/>
                  <a:alpha val="99000"/>
                </a:schemeClr>
              </a:solidFill>
            </a:endParaRPr>
          </a:p>
        </p:txBody>
      </p:sp>
      <p:sp>
        <p:nvSpPr>
          <p:cNvPr id="5" name="Rectangle 4"/>
          <p:cNvSpPr/>
          <p:nvPr/>
        </p:nvSpPr>
        <p:spPr bwMode="auto">
          <a:xfrm>
            <a:off x="5156763" y="3489551"/>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Layout</a:t>
            </a:r>
            <a:endParaRPr lang="en-US" sz="2000" dirty="0">
              <a:solidFill>
                <a:schemeClr val="bg1">
                  <a:lumMod val="75000"/>
                  <a:lumOff val="25000"/>
                  <a:alpha val="99000"/>
                </a:schemeClr>
              </a:solidFill>
            </a:endParaRPr>
          </a:p>
        </p:txBody>
      </p:sp>
      <p:sp>
        <p:nvSpPr>
          <p:cNvPr id="10" name="Rectangle 9"/>
          <p:cNvSpPr/>
          <p:nvPr/>
        </p:nvSpPr>
        <p:spPr bwMode="auto">
          <a:xfrm>
            <a:off x="7012458" y="2550296"/>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96189947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adi\Pictures\Artwork_Imagery\BrooklynBrid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18" b="9083"/>
          <a:stretch/>
        </p:blipFill>
        <p:spPr bwMode="auto">
          <a:xfrm>
            <a:off x="2445745" y="1553379"/>
            <a:ext cx="9230318" cy="46966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2403565" y="1541418"/>
            <a:ext cx="7746274" cy="3722914"/>
          </a:xfrm>
          <a:custGeom>
            <a:avLst/>
            <a:gdLst>
              <a:gd name="connsiteX0" fmla="*/ 0 w 3749040"/>
              <a:gd name="connsiteY0" fmla="*/ 0 h 1828800"/>
              <a:gd name="connsiteX1" fmla="*/ 3749040 w 3749040"/>
              <a:gd name="connsiteY1" fmla="*/ 0 h 1828800"/>
              <a:gd name="connsiteX2" fmla="*/ 3749040 w 3749040"/>
              <a:gd name="connsiteY2" fmla="*/ 1828800 h 1828800"/>
              <a:gd name="connsiteX3" fmla="*/ 0 w 3749040"/>
              <a:gd name="connsiteY3" fmla="*/ 1828800 h 1828800"/>
              <a:gd name="connsiteX4" fmla="*/ 0 w 3749040"/>
              <a:gd name="connsiteY4" fmla="*/ 0 h 1828800"/>
              <a:gd name="connsiteX0" fmla="*/ 0 w 3749040"/>
              <a:gd name="connsiteY0" fmla="*/ 0 h 3722914"/>
              <a:gd name="connsiteX1" fmla="*/ 3749040 w 3749040"/>
              <a:gd name="connsiteY1" fmla="*/ 0 h 3722914"/>
              <a:gd name="connsiteX2" fmla="*/ 3749040 w 3749040"/>
              <a:gd name="connsiteY2" fmla="*/ 1828800 h 3722914"/>
              <a:gd name="connsiteX3" fmla="*/ 0 w 3749040"/>
              <a:gd name="connsiteY3" fmla="*/ 3722914 h 3722914"/>
              <a:gd name="connsiteX4" fmla="*/ 0 w 3749040"/>
              <a:gd name="connsiteY4" fmla="*/ 0 h 3722914"/>
              <a:gd name="connsiteX0" fmla="*/ 0 w 7746274"/>
              <a:gd name="connsiteY0" fmla="*/ 0 h 3722914"/>
              <a:gd name="connsiteX1" fmla="*/ 7746274 w 7746274"/>
              <a:gd name="connsiteY1" fmla="*/ 13063 h 3722914"/>
              <a:gd name="connsiteX2" fmla="*/ 3749040 w 7746274"/>
              <a:gd name="connsiteY2" fmla="*/ 1828800 h 3722914"/>
              <a:gd name="connsiteX3" fmla="*/ 0 w 7746274"/>
              <a:gd name="connsiteY3" fmla="*/ 3722914 h 3722914"/>
              <a:gd name="connsiteX4" fmla="*/ 0 w 7746274"/>
              <a:gd name="connsiteY4" fmla="*/ 0 h 3722914"/>
              <a:gd name="connsiteX0" fmla="*/ 0 w 7746274"/>
              <a:gd name="connsiteY0" fmla="*/ 0 h 3722914"/>
              <a:gd name="connsiteX1" fmla="*/ 7746274 w 7746274"/>
              <a:gd name="connsiteY1" fmla="*/ 13063 h 3722914"/>
              <a:gd name="connsiteX2" fmla="*/ 4075611 w 7746274"/>
              <a:gd name="connsiteY2" fmla="*/ 2155371 h 3722914"/>
              <a:gd name="connsiteX3" fmla="*/ 0 w 7746274"/>
              <a:gd name="connsiteY3" fmla="*/ 3722914 h 3722914"/>
              <a:gd name="connsiteX4" fmla="*/ 0 w 7746274"/>
              <a:gd name="connsiteY4" fmla="*/ 0 h 372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274" h="3722914">
                <a:moveTo>
                  <a:pt x="0" y="0"/>
                </a:moveTo>
                <a:lnTo>
                  <a:pt x="7746274" y="13063"/>
                </a:lnTo>
                <a:lnTo>
                  <a:pt x="4075611" y="2155371"/>
                </a:lnTo>
                <a:lnTo>
                  <a:pt x="0" y="3722914"/>
                </a:lnTo>
                <a:lnTo>
                  <a:pt x="0" y="0"/>
                </a:lnTo>
                <a:close/>
              </a:path>
            </a:pathLst>
          </a:custGeom>
          <a:solidFill>
            <a:schemeClr val="bg1"/>
          </a:solidFill>
          <a:ln w="38100">
            <a:noFill/>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endParaRPr lang="en-US" sz="2000" dirty="0">
              <a:solidFill>
                <a:schemeClr val="bg1">
                  <a:lumMod val="75000"/>
                  <a:lumOff val="25000"/>
                  <a:alpha val="99000"/>
                </a:schemeClr>
              </a:solidFill>
            </a:endParaRPr>
          </a:p>
        </p:txBody>
      </p:sp>
      <p:sp>
        <p:nvSpPr>
          <p:cNvPr id="2" name="Title 1"/>
          <p:cNvSpPr>
            <a:spLocks noGrp="1"/>
          </p:cNvSpPr>
          <p:nvPr>
            <p:ph type="title"/>
          </p:nvPr>
        </p:nvSpPr>
        <p:spPr/>
        <p:txBody>
          <a:bodyPr/>
          <a:lstStyle/>
          <a:p>
            <a:r>
              <a:rPr lang="en-US" dirty="0"/>
              <a:t>Browser Subsystems</a:t>
            </a:r>
          </a:p>
        </p:txBody>
      </p:sp>
      <p:sp>
        <p:nvSpPr>
          <p:cNvPr id="3" name="Rectangle 2"/>
          <p:cNvSpPr/>
          <p:nvPr/>
        </p:nvSpPr>
        <p:spPr bwMode="auto">
          <a:xfrm>
            <a:off x="3301069" y="4428807"/>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Collections</a:t>
            </a:r>
            <a:endParaRPr lang="en-US" sz="2000" dirty="0">
              <a:solidFill>
                <a:schemeClr val="bg1">
                  <a:lumMod val="75000"/>
                  <a:lumOff val="25000"/>
                  <a:alpha val="99000"/>
                </a:schemeClr>
              </a:solidFill>
            </a:endParaRPr>
          </a:p>
        </p:txBody>
      </p:sp>
      <p:sp>
        <p:nvSpPr>
          <p:cNvPr id="4" name="Rectangle 3"/>
          <p:cNvSpPr/>
          <p:nvPr/>
        </p:nvSpPr>
        <p:spPr bwMode="auto">
          <a:xfrm>
            <a:off x="4228915" y="3959179"/>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r>
              <a:rPr lang="en-US" sz="2000" dirty="0">
                <a:solidFill>
                  <a:schemeClr val="bg1">
                    <a:lumMod val="75000"/>
                    <a:lumOff val="25000"/>
                    <a:alpha val="99000"/>
                  </a:schemeClr>
                </a:solidFill>
              </a:rPr>
              <a:t>JavaScript</a:t>
            </a:r>
          </a:p>
        </p:txBody>
      </p:sp>
      <p:sp>
        <p:nvSpPr>
          <p:cNvPr id="5" name="Rectangle 4"/>
          <p:cNvSpPr/>
          <p:nvPr/>
        </p:nvSpPr>
        <p:spPr bwMode="auto">
          <a:xfrm>
            <a:off x="5156763" y="3489551"/>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Marshalling</a:t>
            </a:r>
            <a:endParaRPr lang="en-US" sz="2000" dirty="0">
              <a:solidFill>
                <a:schemeClr val="bg1">
                  <a:lumMod val="75000"/>
                  <a:lumOff val="25000"/>
                  <a:alpha val="99000"/>
                </a:schemeClr>
              </a:solidFill>
            </a:endParaRPr>
          </a:p>
        </p:txBody>
      </p:sp>
      <p:sp>
        <p:nvSpPr>
          <p:cNvPr id="6" name="Rectangle 5"/>
          <p:cNvSpPr/>
          <p:nvPr/>
        </p:nvSpPr>
        <p:spPr bwMode="auto">
          <a:xfrm>
            <a:off x="1445373" y="5368062"/>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HTML</a:t>
            </a:r>
          </a:p>
        </p:txBody>
      </p:sp>
      <p:sp>
        <p:nvSpPr>
          <p:cNvPr id="7" name="Rectangle 6"/>
          <p:cNvSpPr/>
          <p:nvPr/>
        </p:nvSpPr>
        <p:spPr bwMode="auto">
          <a:xfrm>
            <a:off x="2373220" y="489843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CSS</a:t>
            </a:r>
          </a:p>
        </p:txBody>
      </p:sp>
      <p:sp>
        <p:nvSpPr>
          <p:cNvPr id="8" name="Rectangle 7"/>
          <p:cNvSpPr/>
          <p:nvPr/>
        </p:nvSpPr>
        <p:spPr bwMode="auto">
          <a:xfrm>
            <a:off x="6084610" y="3019924"/>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DOM</a:t>
            </a:r>
            <a:endParaRPr lang="en-US" sz="2000" dirty="0">
              <a:solidFill>
                <a:schemeClr val="bg1">
                  <a:lumMod val="75000"/>
                  <a:lumOff val="25000"/>
                  <a:alpha val="99000"/>
                </a:schemeClr>
              </a:solidFill>
            </a:endParaRPr>
          </a:p>
        </p:txBody>
      </p:sp>
      <p:sp>
        <p:nvSpPr>
          <p:cNvPr id="9" name="Rectangle 8"/>
          <p:cNvSpPr/>
          <p:nvPr/>
        </p:nvSpPr>
        <p:spPr bwMode="auto">
          <a:xfrm>
            <a:off x="8868153" y="1611041"/>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r>
              <a:rPr lang="en-US" sz="2000" dirty="0">
                <a:solidFill>
                  <a:schemeClr val="bg1">
                    <a:lumMod val="75000"/>
                    <a:lumOff val="25000"/>
                    <a:alpha val="99000"/>
                  </a:schemeClr>
                </a:solidFill>
              </a:rPr>
              <a:t>Layout</a:t>
            </a:r>
          </a:p>
        </p:txBody>
      </p:sp>
      <p:sp>
        <p:nvSpPr>
          <p:cNvPr id="10" name="Rectangle 9"/>
          <p:cNvSpPr/>
          <p:nvPr/>
        </p:nvSpPr>
        <p:spPr bwMode="auto">
          <a:xfrm>
            <a:off x="7012458" y="2550296"/>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Formatting</a:t>
            </a:r>
            <a:endParaRPr lang="en-US" sz="2000" dirty="0">
              <a:solidFill>
                <a:schemeClr val="bg1">
                  <a:lumMod val="75000"/>
                  <a:lumOff val="25000"/>
                  <a:alpha val="99000"/>
                </a:schemeClr>
              </a:solidFill>
            </a:endParaRPr>
          </a:p>
        </p:txBody>
      </p:sp>
      <p:sp>
        <p:nvSpPr>
          <p:cNvPr id="11" name="Rectangle 10"/>
          <p:cNvSpPr/>
          <p:nvPr/>
        </p:nvSpPr>
        <p:spPr bwMode="auto">
          <a:xfrm>
            <a:off x="7940306" y="2080668"/>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711200">
              <a:lnSpc>
                <a:spcPct val="90000"/>
              </a:lnSpc>
              <a:spcBef>
                <a:spcPct val="0"/>
              </a:spcBef>
              <a:spcAft>
                <a:spcPct val="35000"/>
              </a:spcAft>
            </a:pPr>
            <a:r>
              <a:rPr lang="en-US" sz="2000" dirty="0" smtClean="0">
                <a:solidFill>
                  <a:schemeClr val="bg1">
                    <a:lumMod val="75000"/>
                    <a:lumOff val="25000"/>
                    <a:alpha val="99000"/>
                  </a:schemeClr>
                </a:solidFill>
              </a:rPr>
              <a:t>Block Building</a:t>
            </a:r>
            <a:endParaRPr lang="en-US" sz="2000" dirty="0">
              <a:solidFill>
                <a:schemeClr val="bg1">
                  <a:lumMod val="75000"/>
                  <a:lumOff val="25000"/>
                  <a:alpha val="99000"/>
                </a:schemeClr>
              </a:solidFill>
            </a:endParaRPr>
          </a:p>
        </p:txBody>
      </p:sp>
      <p:sp>
        <p:nvSpPr>
          <p:cNvPr id="12" name="Rectangle 11"/>
          <p:cNvSpPr/>
          <p:nvPr/>
        </p:nvSpPr>
        <p:spPr bwMode="auto">
          <a:xfrm>
            <a:off x="9795997" y="1141413"/>
            <a:ext cx="1880066" cy="438912"/>
          </a:xfrm>
          <a:prstGeom prst="rect">
            <a:avLst/>
          </a:prstGeom>
          <a:solidFill>
            <a:schemeClr val="tx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711200">
              <a:lnSpc>
                <a:spcPct val="90000"/>
              </a:lnSpc>
              <a:spcBef>
                <a:spcPct val="0"/>
              </a:spcBef>
              <a:spcAft>
                <a:spcPct val="35000"/>
              </a:spcAft>
            </a:pPr>
            <a:r>
              <a:rPr lang="en-US" sz="2000" dirty="0">
                <a:solidFill>
                  <a:schemeClr val="bg1">
                    <a:lumMod val="75000"/>
                    <a:lumOff val="25000"/>
                    <a:alpha val="99000"/>
                  </a:schemeClr>
                </a:solidFill>
              </a:rPr>
              <a:t>Rendering</a:t>
            </a:r>
          </a:p>
        </p:txBody>
      </p:sp>
      <p:sp>
        <p:nvSpPr>
          <p:cNvPr id="13" name="Rectangle 12"/>
          <p:cNvSpPr/>
          <p:nvPr/>
        </p:nvSpPr>
        <p:spPr bwMode="auto">
          <a:xfrm>
            <a:off x="517525" y="5837688"/>
            <a:ext cx="1880066" cy="438912"/>
          </a:xfrm>
          <a:prstGeom prst="rect">
            <a:avLst/>
          </a:prstGeom>
          <a:solidFill>
            <a:schemeClr val="accent2"/>
          </a:solidFill>
          <a:ln w="38100">
            <a:solidFill>
              <a:schemeClr val="bg1"/>
            </a:solidFill>
            <a:miter lim="800000"/>
            <a:headEnd type="none" w="med" len="med"/>
            <a:tailEnd type="none" w="med" len="med"/>
          </a:ln>
          <a:effec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lvl="0" algn="ctr" defTabSz="1350963">
              <a:lnSpc>
                <a:spcPct val="90000"/>
              </a:lnSpc>
              <a:spcBef>
                <a:spcPct val="0"/>
              </a:spcBef>
              <a:spcAft>
                <a:spcPct val="35000"/>
              </a:spcAft>
            </a:pPr>
            <a:r>
              <a:rPr lang="en-US" sz="2000" dirty="0" smtClean="0">
                <a:solidFill>
                  <a:schemeClr val="bg1">
                    <a:lumMod val="75000"/>
                    <a:lumOff val="25000"/>
                    <a:alpha val="99000"/>
                  </a:schemeClr>
                </a:solidFill>
                <a:cs typeface="ＭＳ Ｐゴシック"/>
              </a:rPr>
              <a:t>Networking</a:t>
            </a:r>
          </a:p>
        </p:txBody>
      </p:sp>
    </p:spTree>
    <p:extLst>
      <p:ext uri="{BB962C8B-B14F-4D97-AF65-F5344CB8AC3E}">
        <p14:creationId xmlns:p14="http://schemas.microsoft.com/office/powerpoint/2010/main" val="1643887366"/>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Caching Overview</a:t>
            </a:r>
          </a:p>
        </p:txBody>
      </p:sp>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5" name="Rectangle 4"/>
          <p:cNvSpPr/>
          <p:nvPr/>
        </p:nvSpPr>
        <p:spPr>
          <a:xfrm>
            <a:off x="517526" y="1695450"/>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Second Request</a:t>
            </a:r>
          </a:p>
        </p:txBody>
      </p:sp>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First Response</a:t>
            </a:r>
          </a:p>
        </p:txBody>
      </p:sp>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No Response Required</a:t>
            </a:r>
          </a:p>
        </p:txBody>
      </p:sp>
      <p:sp>
        <p:nvSpPr>
          <p:cNvPr id="10" name="Rectangle 9"/>
          <p:cNvSpPr/>
          <p:nvPr/>
        </p:nvSpPr>
        <p:spPr>
          <a:xfrm>
            <a:off x="517525" y="4277542"/>
            <a:ext cx="5073378" cy="911019"/>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GET /images/banner.jpg HTTP/1.1</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Host: www.microsoft.com</a:t>
            </a:r>
          </a:p>
        </p:txBody>
      </p:sp>
      <p:sp>
        <p:nvSpPr>
          <p:cNvPr id="11" name="Rectangle 10"/>
          <p:cNvSpPr/>
          <p:nvPr/>
        </p:nvSpPr>
        <p:spPr>
          <a:xfrm>
            <a:off x="6602685" y="1695450"/>
            <a:ext cx="5073378" cy="1397306"/>
          </a:xfrm>
          <a:prstGeom prst="rect">
            <a:avLst/>
          </a:prstGeom>
        </p:spPr>
        <p:txBody>
          <a:bodyPr wrap="square">
            <a:spAutoFit/>
          </a:bodyPr>
          <a:lstStyle/>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HTTP/1.1 200 OK</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Content-Type: image/jpeg</a:t>
            </a:r>
          </a:p>
          <a:p>
            <a:pPr indent="3175" defTabSz="914363">
              <a:lnSpc>
                <a:spcPct val="90000"/>
              </a:lnSpc>
              <a:spcBef>
                <a:spcPts val="1200"/>
              </a:spcBef>
              <a:buSzPct val="80000"/>
            </a:pPr>
            <a:r>
              <a:rPr lang="en-US" spc="-100" dirty="0">
                <a:gradFill>
                  <a:gsLst>
                    <a:gs pos="0">
                      <a:srgbClr val="595959"/>
                    </a:gs>
                    <a:gs pos="86000">
                      <a:srgbClr val="595959"/>
                    </a:gs>
                  </a:gsLst>
                  <a:lin ang="5400000" scaled="0"/>
                </a:gradFill>
                <a:latin typeface="Segoe UI Light" pitchFamily="34" charset="0"/>
              </a:rPr>
              <a:t>Expires: Fri, 30 Sep 2011 00:00:00 GMT</a:t>
            </a:r>
          </a:p>
        </p:txBody>
      </p:sp>
      <p:sp>
        <p:nvSpPr>
          <p:cNvPr id="12" name="&quot;No&quot; Symbol 11"/>
          <p:cNvSpPr/>
          <p:nvPr/>
        </p:nvSpPr>
        <p:spPr>
          <a:xfrm>
            <a:off x="8514492" y="4277542"/>
            <a:ext cx="1249765" cy="1249765"/>
          </a:xfrm>
          <a:prstGeom prst="noSmoking">
            <a:avLst/>
          </a:prstGeom>
          <a:solidFill>
            <a:schemeClr val="tx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endParaRPr lang="en-US" sz="1600">
              <a:cs typeface="Consolas" pitchFamily="49" charset="0"/>
            </a:endParaRPr>
          </a:p>
        </p:txBody>
      </p:sp>
    </p:spTree>
    <p:extLst>
      <p:ext uri="{BB962C8B-B14F-4D97-AF65-F5344CB8AC3E}">
        <p14:creationId xmlns:p14="http://schemas.microsoft.com/office/powerpoint/2010/main" val="100255904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Improvements</a:t>
            </a:r>
          </a:p>
        </p:txBody>
      </p:sp>
      <p:grpSp>
        <p:nvGrpSpPr>
          <p:cNvPr id="7" name="Group 6"/>
          <p:cNvGrpSpPr/>
          <p:nvPr/>
        </p:nvGrpSpPr>
        <p:grpSpPr>
          <a:xfrm>
            <a:off x="517525" y="1141413"/>
            <a:ext cx="5073378" cy="3036416"/>
            <a:chOff x="517525" y="1141413"/>
            <a:chExt cx="5073378" cy="3036416"/>
          </a:xfrm>
        </p:grpSpPr>
        <p:sp>
          <p:nvSpPr>
            <p:cNvPr id="3" name="Rectangle 2"/>
            <p:cNvSpPr/>
            <p:nvPr/>
          </p:nvSpPr>
          <p:spPr bwMode="auto">
            <a:xfrm>
              <a:off x="51752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HTTP Caching Improvements</a:t>
              </a:r>
            </a:p>
          </p:txBody>
        </p:sp>
        <p:sp>
          <p:nvSpPr>
            <p:cNvPr id="5" name="Rectangle 4"/>
            <p:cNvSpPr/>
            <p:nvPr/>
          </p:nvSpPr>
          <p:spPr>
            <a:xfrm>
              <a:off x="517525" y="1600200"/>
              <a:ext cx="5073378" cy="2577629"/>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 heuristic expiration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crazy-far-futures Expires headers</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Accept-Encoding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Support Vary: Host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scavenger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Redirect caching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Back/forward optimization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Cross-domain HTTPS revalidation mitigation</a:t>
              </a:r>
            </a:p>
          </p:txBody>
        </p:sp>
      </p:grpSp>
      <p:grpSp>
        <p:nvGrpSpPr>
          <p:cNvPr id="10" name="Group 9"/>
          <p:cNvGrpSpPr/>
          <p:nvPr/>
        </p:nvGrpSpPr>
        <p:grpSpPr>
          <a:xfrm>
            <a:off x="6602685" y="1141413"/>
            <a:ext cx="5073378" cy="1774532"/>
            <a:chOff x="6602685" y="1141413"/>
            <a:chExt cx="5073378" cy="1774532"/>
          </a:xfrm>
        </p:grpSpPr>
        <p:sp>
          <p:nvSpPr>
            <p:cNvPr id="8" name="Rectangle 7"/>
            <p:cNvSpPr/>
            <p:nvPr/>
          </p:nvSpPr>
          <p:spPr bwMode="auto">
            <a:xfrm>
              <a:off x="6602685" y="1141413"/>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DNS Improvements</a:t>
              </a:r>
            </a:p>
          </p:txBody>
        </p:sp>
        <p:sp>
          <p:nvSpPr>
            <p:cNvPr id="13" name="Rectangle 12"/>
            <p:cNvSpPr/>
            <p:nvPr/>
          </p:nvSpPr>
          <p:spPr>
            <a:xfrm>
              <a:off x="6602685" y="1600200"/>
              <a:ext cx="5073378" cy="1315745"/>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Link </a:t>
              </a:r>
              <a:r>
                <a:rPr lang="en-US" sz="2000" spc="-100" dirty="0" err="1">
                  <a:gradFill>
                    <a:gsLst>
                      <a:gs pos="0">
                        <a:srgbClr val="595959"/>
                      </a:gs>
                      <a:gs pos="86000">
                        <a:srgbClr val="595959"/>
                      </a:gs>
                    </a:gsLst>
                    <a:lin ang="5400000" scaled="0"/>
                  </a:gradFill>
                </a:rPr>
                <a:t>Rel</a:t>
              </a:r>
              <a:r>
                <a:rPr lang="en-US" sz="2000" spc="-100" dirty="0">
                  <a:gradFill>
                    <a:gsLst>
                      <a:gs pos="0">
                        <a:srgbClr val="595959"/>
                      </a:gs>
                      <a:gs pos="86000">
                        <a:srgbClr val="595959"/>
                      </a:gs>
                    </a:gsLst>
                    <a:lin ang="5400000" scaled="0"/>
                  </a:gradFill>
                </a:rPr>
                <a:t>=</a:t>
              </a:r>
              <a:r>
                <a:rPr lang="en-US" sz="2000" spc="-100" dirty="0" err="1">
                  <a:gradFill>
                    <a:gsLst>
                      <a:gs pos="0">
                        <a:srgbClr val="595959"/>
                      </a:gs>
                      <a:gs pos="86000">
                        <a:srgbClr val="595959"/>
                      </a:gs>
                    </a:gsLst>
                    <a:lin ang="5400000" scaled="0"/>
                  </a:gradFill>
                </a:rPr>
                <a:t>Prefetch</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based on likely matches in ULV </a:t>
              </a:r>
              <a:r>
                <a:rPr lang="en-US" sz="2000" spc="-100" dirty="0" err="1">
                  <a:gradFill>
                    <a:gsLst>
                      <a:gs pos="0">
                        <a:srgbClr val="595959"/>
                      </a:gs>
                      <a:gs pos="86000">
                        <a:srgbClr val="595959"/>
                      </a:gs>
                    </a:gsLst>
                    <a:lin ang="5400000" scaled="0"/>
                  </a:gradFill>
                </a:rPr>
                <a:t>flyout</a:t>
              </a:r>
              <a:endParaRPr lang="en-US" sz="2000" spc="-100" dirty="0">
                <a:gradFill>
                  <a:gsLst>
                    <a:gs pos="0">
                      <a:srgbClr val="595959"/>
                    </a:gs>
                    <a:gs pos="86000">
                      <a:srgbClr val="595959"/>
                    </a:gs>
                  </a:gsLst>
                  <a:lin ang="5400000" scaled="0"/>
                </a:gradFill>
              </a:endParaRP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Pre-fetch addresses based on previous use</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Fast-path for IP literals</a:t>
              </a:r>
            </a:p>
          </p:txBody>
        </p:sp>
      </p:grpSp>
      <p:grpSp>
        <p:nvGrpSpPr>
          <p:cNvPr id="11" name="Group 10"/>
          <p:cNvGrpSpPr/>
          <p:nvPr/>
        </p:nvGrpSpPr>
        <p:grpSpPr>
          <a:xfrm>
            <a:off x="517525" y="4290613"/>
            <a:ext cx="5073378" cy="1466998"/>
            <a:chOff x="517525" y="3695701"/>
            <a:chExt cx="5073378" cy="1466998"/>
          </a:xfrm>
        </p:grpSpPr>
        <p:sp>
          <p:nvSpPr>
            <p:cNvPr id="6" name="Rectangle 5"/>
            <p:cNvSpPr/>
            <p:nvPr/>
          </p:nvSpPr>
          <p:spPr bwMode="auto">
            <a:xfrm>
              <a:off x="51752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Parallel Connection Improvements</a:t>
              </a:r>
            </a:p>
          </p:txBody>
        </p:sp>
        <p:sp>
          <p:nvSpPr>
            <p:cNvPr id="14" name="Rectangle 13"/>
            <p:cNvSpPr/>
            <p:nvPr/>
          </p:nvSpPr>
          <p:spPr>
            <a:xfrm>
              <a:off x="517525" y="4162425"/>
              <a:ext cx="5073378" cy="1000274"/>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Increase connections-per-proxy to 12</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Speculatively pre-open additional connection</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Improved LCIE connection limiting</a:t>
              </a:r>
            </a:p>
          </p:txBody>
        </p:sp>
      </p:grpSp>
      <p:grpSp>
        <p:nvGrpSpPr>
          <p:cNvPr id="12" name="Group 11"/>
          <p:cNvGrpSpPr/>
          <p:nvPr/>
        </p:nvGrpSpPr>
        <p:grpSpPr>
          <a:xfrm>
            <a:off x="6602685" y="3100790"/>
            <a:ext cx="5073378" cy="2413411"/>
            <a:chOff x="6602685" y="3695701"/>
            <a:chExt cx="5073378" cy="2413411"/>
          </a:xfrm>
        </p:grpSpPr>
        <p:sp>
          <p:nvSpPr>
            <p:cNvPr id="9" name="Rectangle 8"/>
            <p:cNvSpPr/>
            <p:nvPr/>
          </p:nvSpPr>
          <p:spPr bwMode="auto">
            <a:xfrm>
              <a:off x="6602685" y="3695701"/>
              <a:ext cx="5073378" cy="469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General Improvements</a:t>
              </a:r>
            </a:p>
          </p:txBody>
        </p:sp>
        <p:sp>
          <p:nvSpPr>
            <p:cNvPr id="15" name="Rectangle 14"/>
            <p:cNvSpPr/>
            <p:nvPr/>
          </p:nvSpPr>
          <p:spPr>
            <a:xfrm>
              <a:off x="6602685" y="4162425"/>
              <a:ext cx="5073378" cy="1946687"/>
            </a:xfrm>
            <a:prstGeom prst="rect">
              <a:avLst/>
            </a:prstGeom>
          </p:spPr>
          <p:txBody>
            <a:bodyPr wrap="square">
              <a:spAutoFit/>
            </a:bodyPr>
            <a:lstStyle/>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Shorter User Agent String</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Gracefully handle </a:t>
              </a:r>
              <a:r>
                <a:rPr lang="en-US" sz="2000" spc="-100" dirty="0" err="1">
                  <a:gradFill>
                    <a:gsLst>
                      <a:gs pos="0">
                        <a:srgbClr val="595959"/>
                      </a:gs>
                      <a:gs pos="86000">
                        <a:srgbClr val="595959"/>
                      </a:gs>
                    </a:gsLst>
                    <a:lin ang="5400000" scaled="0"/>
                  </a:gradFill>
                </a:rPr>
                <a:t>codepage</a:t>
              </a:r>
              <a:r>
                <a:rPr lang="en-US" sz="2000" spc="-100" dirty="0">
                  <a:gradFill>
                    <a:gsLst>
                      <a:gs pos="0">
                        <a:srgbClr val="595959"/>
                      </a:gs>
                      <a:gs pos="86000">
                        <a:srgbClr val="595959"/>
                      </a:gs>
                    </a:gsLst>
                    <a:lin ang="5400000" scaled="0"/>
                  </a:gradFill>
                </a:rPr>
                <a:t> restarts</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Autoproxy</a:t>
              </a:r>
              <a:r>
                <a:rPr lang="en-US" sz="2000" spc="-100" dirty="0">
                  <a:gradFill>
                    <a:gsLst>
                      <a:gs pos="0">
                        <a:srgbClr val="595959"/>
                      </a:gs>
                      <a:gs pos="86000">
                        <a:srgbClr val="595959"/>
                      </a:gs>
                    </a:gsLst>
                    <a:lin ang="5400000" scaled="0"/>
                  </a:gradFill>
                </a:rPr>
                <a:t> in the frame</a:t>
              </a:r>
            </a:p>
            <a:p>
              <a:pPr indent="3175" defTabSz="914363">
                <a:lnSpc>
                  <a:spcPct val="90000"/>
                </a:lnSpc>
                <a:spcBef>
                  <a:spcPts val="300"/>
                </a:spcBef>
                <a:buSzPct val="80000"/>
              </a:pPr>
              <a:r>
                <a:rPr lang="en-US" sz="2000" spc="-100" dirty="0" err="1">
                  <a:gradFill>
                    <a:gsLst>
                      <a:gs pos="0">
                        <a:srgbClr val="595959"/>
                      </a:gs>
                      <a:gs pos="86000">
                        <a:srgbClr val="595959"/>
                      </a:gs>
                    </a:gsLst>
                    <a:lin ang="5400000" scaled="0"/>
                  </a:gradFill>
                </a:rPr>
                <a:t>Img</a:t>
              </a:r>
              <a:r>
                <a:rPr lang="en-US" sz="2000" spc="-100" dirty="0">
                  <a:gradFill>
                    <a:gsLst>
                      <a:gs pos="0">
                        <a:srgbClr val="595959"/>
                      </a:gs>
                      <a:gs pos="86000">
                        <a:srgbClr val="595959"/>
                      </a:gs>
                    </a:gsLst>
                    <a:lin ang="5400000" scaled="0"/>
                  </a:gradFill>
                </a:rPr>
                <a:t> </a:t>
              </a:r>
              <a:r>
                <a:rPr lang="en-US" sz="2000" spc="-100" dirty="0" err="1">
                  <a:gradFill>
                    <a:gsLst>
                      <a:gs pos="0">
                        <a:srgbClr val="595959"/>
                      </a:gs>
                      <a:gs pos="86000">
                        <a:srgbClr val="595959"/>
                      </a:gs>
                    </a:gsLst>
                    <a:lin ang="5400000" scaled="0"/>
                  </a:gradFill>
                </a:rPr>
                <a:t>src</a:t>
              </a:r>
              <a:r>
                <a:rPr lang="en-US" sz="2000" spc="-100" dirty="0">
                  <a:gradFill>
                    <a:gsLst>
                      <a:gs pos="0">
                        <a:srgbClr val="595959"/>
                      </a:gs>
                      <a:gs pos="86000">
                        <a:srgbClr val="595959"/>
                      </a:gs>
                    </a:gsLst>
                    <a:lin ang="5400000" scaled="0"/>
                  </a:gradFill>
                </a:rPr>
                <a:t>=”” shouldn’t send a request</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Issue requests on the wire earlier</a:t>
              </a:r>
            </a:p>
            <a:p>
              <a:pPr indent="3175" defTabSz="914363">
                <a:lnSpc>
                  <a:spcPct val="90000"/>
                </a:lnSpc>
                <a:spcBef>
                  <a:spcPts val="300"/>
                </a:spcBef>
                <a:buSzPct val="80000"/>
              </a:pPr>
              <a:r>
                <a:rPr lang="en-US" sz="2000" spc="-100" dirty="0">
                  <a:gradFill>
                    <a:gsLst>
                      <a:gs pos="0">
                        <a:srgbClr val="595959"/>
                      </a:gs>
                      <a:gs pos="86000">
                        <a:srgbClr val="595959"/>
                      </a:gs>
                    </a:gsLst>
                    <a:lin ang="5400000" scaled="0"/>
                  </a:gradFill>
                </a:rPr>
                <a:t>Only download requires files (fonts)</a:t>
              </a:r>
            </a:p>
          </p:txBody>
        </p:sp>
      </p:grpSp>
      <p:sp>
        <p:nvSpPr>
          <p:cNvPr id="16" name="Rectangle 15"/>
          <p:cNvSpPr/>
          <p:nvPr/>
        </p:nvSpPr>
        <p:spPr bwMode="auto">
          <a:xfrm>
            <a:off x="7981950" y="0"/>
            <a:ext cx="4206874" cy="771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0" tIns="45718" rIns="91436"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Better performance, </a:t>
            </a:r>
            <a:br>
              <a:rPr lang="en-US" sz="2200" dirty="0">
                <a:gradFill>
                  <a:gsLst>
                    <a:gs pos="0">
                      <a:srgbClr val="FFFFFF"/>
                    </a:gs>
                    <a:gs pos="100000">
                      <a:srgbClr val="FFFFFF"/>
                    </a:gs>
                  </a:gsLst>
                  <a:lin ang="5400000" scaled="0"/>
                </a:gradFill>
              </a:rPr>
            </a:br>
            <a:r>
              <a:rPr lang="en-US" sz="2200" dirty="0">
                <a:gradFill>
                  <a:gsLst>
                    <a:gs pos="0">
                      <a:srgbClr val="FFFFFF"/>
                    </a:gs>
                    <a:gs pos="100000">
                      <a:srgbClr val="FFFFFF"/>
                    </a:gs>
                  </a:gsLst>
                  <a:lin ang="5400000" scaled="0"/>
                </a:gradFill>
              </a:rPr>
              <a:t>with the same markup!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2952" y="85726"/>
            <a:ext cx="609600" cy="609600"/>
          </a:xfrm>
          <a:prstGeom prst="rect">
            <a:avLst/>
          </a:prstGeom>
        </p:spPr>
      </p:pic>
    </p:spTree>
    <p:extLst>
      <p:ext uri="{BB962C8B-B14F-4D97-AF65-F5344CB8AC3E}">
        <p14:creationId xmlns:p14="http://schemas.microsoft.com/office/powerpoint/2010/main" val="378588810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04209196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3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1329595"/>
          </a:xfrm>
        </p:spPr>
        <p:txBody>
          <a:bodyPr/>
          <a:lstStyle/>
          <a:p>
            <a:r>
              <a:rPr lang="en-US" dirty="0" smtClean="0"/>
              <a:t>Web Browsing is Core to </a:t>
            </a:r>
            <a:br>
              <a:rPr lang="en-US" dirty="0" smtClean="0"/>
            </a:br>
            <a:r>
              <a:rPr lang="en-US" dirty="0" smtClean="0"/>
              <a:t>the Windows Experience</a:t>
            </a:r>
            <a:endParaRPr lang="en-US" dirty="0"/>
          </a:p>
        </p:txBody>
      </p:sp>
      <p:sp>
        <p:nvSpPr>
          <p:cNvPr id="11" name="Content Placeholder 10"/>
          <p:cNvSpPr>
            <a:spLocks noGrp="1"/>
          </p:cNvSpPr>
          <p:nvPr>
            <p:ph type="body" sz="quarter" idx="10"/>
            <p:custDataLst>
              <p:tags r:id="rId4"/>
            </p:custDataLst>
          </p:nvPr>
        </p:nvSpPr>
        <p:spPr>
          <a:xfrm>
            <a:off x="519112" y="1915651"/>
            <a:ext cx="11149013" cy="1107996"/>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The browser is the stage, </a:t>
            </a:r>
            <a:br>
              <a:rPr lang="en-US" sz="4000" dirty="0" smtClean="0">
                <a:gradFill>
                  <a:gsLst>
                    <a:gs pos="0">
                      <a:schemeClr val="accent2"/>
                    </a:gs>
                    <a:gs pos="100000">
                      <a:schemeClr val="accent2"/>
                    </a:gs>
                  </a:gsLst>
                  <a:lin ang="5400000" scaled="0"/>
                </a:gradFill>
                <a:latin typeface="Segoe UI Light" pitchFamily="34" charset="0"/>
              </a:rPr>
            </a:br>
            <a:r>
              <a:rPr lang="en-US" sz="4000" dirty="0" smtClean="0">
                <a:gradFill>
                  <a:gsLst>
                    <a:gs pos="0">
                      <a:schemeClr val="accent2"/>
                    </a:gs>
                    <a:gs pos="100000">
                      <a:schemeClr val="accent2"/>
                    </a:gs>
                  </a:gsLst>
                  <a:lin ang="5400000" scaled="0"/>
                </a:gradFill>
                <a:latin typeface="Segoe UI Light" pitchFamily="34" charset="0"/>
              </a:rPr>
              <a:t>not the play</a:t>
            </a:r>
          </a:p>
        </p:txBody>
      </p:sp>
      <p:sp>
        <p:nvSpPr>
          <p:cNvPr id="6" name="Rectangle 5"/>
          <p:cNvSpPr/>
          <p:nvPr/>
        </p:nvSpPr>
        <p:spPr bwMode="auto">
          <a:xfrm>
            <a:off x="9072081" y="1141413"/>
            <a:ext cx="2603981" cy="57165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83"/>
          <p:cNvSpPr>
            <a:spLocks noEditPoints="1"/>
          </p:cNvSpPr>
          <p:nvPr/>
        </p:nvSpPr>
        <p:spPr bwMode="black">
          <a:xfrm>
            <a:off x="9275862" y="1447799"/>
            <a:ext cx="2196417" cy="23185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1085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Getting Ready for </a:t>
            </a:r>
            <a:br>
              <a:rPr lang="en-US" dirty="0" smtClean="0"/>
            </a:br>
            <a:r>
              <a:rPr lang="en-US" dirty="0" smtClean="0"/>
              <a:t>Internet Explorer 10</a:t>
            </a:r>
            <a:endParaRPr lang="en-US" dirty="0"/>
          </a:p>
        </p:txBody>
      </p:sp>
      <p:sp>
        <p:nvSpPr>
          <p:cNvPr id="3"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84538019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6114834"/>
            <a:ext cx="12188825" cy="498691"/>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p:nvSpPr>
        <p:spPr bwMode="auto">
          <a:xfrm>
            <a:off x="0" y="1155981"/>
            <a:ext cx="12188825" cy="213939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2" y="228600"/>
            <a:ext cx="11149013" cy="747897"/>
          </a:xfrm>
        </p:spPr>
        <p:txBody>
          <a:bodyPr/>
          <a:lstStyle/>
          <a:p>
            <a:r>
              <a:rPr lang="en-US" sz="5400" dirty="0" smtClean="0"/>
              <a:t>Internet Explorer 10</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3" t="1912" r="568"/>
          <a:stretch/>
        </p:blipFill>
        <p:spPr bwMode="auto">
          <a:xfrm>
            <a:off x="1365658" y="1179708"/>
            <a:ext cx="9457509" cy="20919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hlinkClick r:id="rId4"/>
          </p:cNvPr>
          <p:cNvSpPr/>
          <p:nvPr/>
        </p:nvSpPr>
        <p:spPr bwMode="auto">
          <a:xfrm>
            <a:off x="519113" y="3562104"/>
            <a:ext cx="3547872" cy="22860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More standards support</a:t>
            </a:r>
            <a:endParaRPr lang="en-US" sz="3700" dirty="0">
              <a:gradFill>
                <a:gsLst>
                  <a:gs pos="3333">
                    <a:srgbClr val="FFFFFF"/>
                  </a:gs>
                  <a:gs pos="12500">
                    <a:srgbClr val="FFFFFF"/>
                  </a:gs>
                </a:gsLst>
                <a:lin ang="5400000" scaled="0"/>
              </a:gradFill>
              <a:latin typeface="Segoe Light"/>
            </a:endParaRPr>
          </a:p>
        </p:txBody>
      </p:sp>
      <p:sp>
        <p:nvSpPr>
          <p:cNvPr id="23" name="Rectangle 22">
            <a:hlinkClick r:id="rId5"/>
          </p:cNvPr>
          <p:cNvSpPr/>
          <p:nvPr/>
        </p:nvSpPr>
        <p:spPr bwMode="auto">
          <a:xfrm>
            <a:off x="4325540" y="3562104"/>
            <a:ext cx="3547872" cy="22860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Better developer tools</a:t>
            </a:r>
          </a:p>
        </p:txBody>
      </p:sp>
      <p:sp>
        <p:nvSpPr>
          <p:cNvPr id="24" name="Rectangle 23">
            <a:hlinkClick r:id="rId6"/>
          </p:cNvPr>
          <p:cNvSpPr/>
          <p:nvPr/>
        </p:nvSpPr>
        <p:spPr bwMode="auto">
          <a:xfrm>
            <a:off x="8124064" y="3562104"/>
            <a:ext cx="3544061" cy="22860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pPr indent="-150258" algn="ctr">
              <a:lnSpc>
                <a:spcPct val="90000"/>
              </a:lnSpc>
            </a:pPr>
            <a:r>
              <a:rPr lang="en-US" sz="3200" dirty="0">
                <a:gradFill>
                  <a:gsLst>
                    <a:gs pos="3333">
                      <a:srgbClr val="FFFFFF"/>
                    </a:gs>
                    <a:gs pos="12500">
                      <a:srgbClr val="FFFFFF"/>
                    </a:gs>
                  </a:gsLst>
                  <a:lin ang="5400000" scaled="0"/>
                </a:gradFill>
              </a:rPr>
              <a:t>Built for touch in Windows 8</a:t>
            </a:r>
          </a:p>
        </p:txBody>
      </p:sp>
      <p:pic>
        <p:nvPicPr>
          <p:cNvPr id="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12" t="8769" r="628" b="7658"/>
          <a:stretch/>
        </p:blipFill>
        <p:spPr bwMode="auto">
          <a:xfrm>
            <a:off x="2095817" y="6191251"/>
            <a:ext cx="7997190" cy="35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1242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415779" cy="747897"/>
          </a:xfrm>
        </p:spPr>
        <p:txBody>
          <a:bodyPr/>
          <a:lstStyle/>
          <a:p>
            <a:r>
              <a:rPr lang="en-US" sz="5400" dirty="0"/>
              <a:t>One </a:t>
            </a:r>
            <a:r>
              <a:rPr lang="en-US" sz="5400" dirty="0" smtClean="0"/>
              <a:t>Platform, Two Browsing Experiences</a:t>
            </a:r>
            <a:endParaRPr lang="en-US" sz="54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grpSp>
        <p:nvGrpSpPr>
          <p:cNvPr id="4" name="Group 3"/>
          <p:cNvGrpSpPr/>
          <p:nvPr/>
        </p:nvGrpSpPr>
        <p:grpSpPr>
          <a:xfrm>
            <a:off x="1024716" y="1474605"/>
            <a:ext cx="10139392" cy="4267199"/>
            <a:chOff x="761800" y="1474605"/>
            <a:chExt cx="10139392" cy="4267199"/>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9670" y="1474605"/>
              <a:ext cx="4906976" cy="294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1801" y="1478425"/>
              <a:ext cx="4942210" cy="293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761800" y="4624204"/>
              <a:ext cx="494221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 </a:t>
              </a:r>
            </a:p>
            <a:p>
              <a:pPr algn="ctr"/>
              <a:r>
                <a:rPr lang="en-US" sz="3200" dirty="0">
                  <a:solidFill>
                    <a:prstClr val="white">
                      <a:alpha val="99000"/>
                    </a:prstClr>
                  </a:solidFill>
                  <a:latin typeface="Segoe UI Light" pitchFamily="34" charset="0"/>
                </a:rPr>
                <a:t>for the desktop</a:t>
              </a:r>
            </a:p>
          </p:txBody>
        </p:sp>
        <p:sp>
          <p:nvSpPr>
            <p:cNvPr id="14" name="Rectangle 13"/>
            <p:cNvSpPr/>
            <p:nvPr/>
          </p:nvSpPr>
          <p:spPr>
            <a:xfrm>
              <a:off x="5958982" y="4624204"/>
              <a:ext cx="4942210" cy="111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3200" dirty="0">
                  <a:solidFill>
                    <a:prstClr val="white">
                      <a:alpha val="99000"/>
                    </a:prstClr>
                  </a:solidFill>
                  <a:latin typeface="Segoe UI Light" pitchFamily="34" charset="0"/>
                </a:rPr>
                <a:t>Internet Explorer</a:t>
              </a:r>
            </a:p>
          </p:txBody>
        </p:sp>
      </p:grpSp>
    </p:spTree>
    <p:extLst>
      <p:ext uri="{BB962C8B-B14F-4D97-AF65-F5344CB8AC3E}">
        <p14:creationId xmlns:p14="http://schemas.microsoft.com/office/powerpoint/2010/main" val="1385624396"/>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More Standards Support</a:t>
            </a:r>
            <a:endParaRPr lang="en-US" dirty="0"/>
          </a:p>
        </p:txBody>
      </p:sp>
    </p:spTree>
    <p:extLst>
      <p:ext uri="{BB962C8B-B14F-4D97-AF65-F5344CB8AC3E}">
        <p14:creationId xmlns:p14="http://schemas.microsoft.com/office/powerpoint/2010/main" val="11704400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a:t>IE9</a:t>
            </a:r>
            <a:r>
              <a:rPr lang="en-US" sz="5400" b="1" dirty="0"/>
              <a:t> </a:t>
            </a:r>
            <a:r>
              <a:rPr lang="en-US" sz="5400" dirty="0" smtClean="0"/>
              <a:t>Hardware-Accelerated Platform</a:t>
            </a:r>
            <a:endParaRPr lang="en-US" sz="5400" dirty="0"/>
          </a:p>
        </p:txBody>
      </p:sp>
      <p:sp>
        <p:nvSpPr>
          <p:cNvPr id="7" name="Content Placeholder 6"/>
          <p:cNvSpPr>
            <a:spLocks noGrp="1"/>
          </p:cNvSpPr>
          <p:nvPr>
            <p:ph type="body" sz="quarter" idx="10"/>
          </p:nvPr>
        </p:nvSpPr>
        <p:spPr/>
        <p:txBody>
          <a:bodyPr numCol="4" spcCol="609493">
            <a:noAutofit/>
          </a:bodyPr>
          <a:lstStyle/>
          <a:p>
            <a:pPr marL="0" indent="0">
              <a:spcBef>
                <a:spcPts val="1800"/>
              </a:spcBef>
              <a:buNone/>
            </a:pPr>
            <a:r>
              <a:rPr lang="en-US" sz="2100" dirty="0"/>
              <a:t>CSS 2D Transforms</a:t>
            </a:r>
          </a:p>
          <a:p>
            <a:pPr marL="0" indent="0">
              <a:spcBef>
                <a:spcPts val="1800"/>
              </a:spcBef>
              <a:buNone/>
            </a:pPr>
            <a:r>
              <a:rPr lang="en-US" sz="2100" dirty="0"/>
              <a:t>CSS Backgrounds </a:t>
            </a:r>
            <a:r>
              <a:rPr lang="en-US" sz="2100" dirty="0" smtClean="0"/>
              <a:t/>
            </a:r>
            <a:br>
              <a:rPr lang="en-US" sz="2100" dirty="0" smtClean="0"/>
            </a:br>
            <a:r>
              <a:rPr lang="en-US" sz="2100" dirty="0" smtClean="0"/>
              <a:t>&amp; </a:t>
            </a:r>
            <a:r>
              <a:rPr lang="en-US" sz="2100" dirty="0"/>
              <a:t>Borders</a:t>
            </a:r>
          </a:p>
          <a:p>
            <a:pPr marL="0" indent="0">
              <a:spcBef>
                <a:spcPts val="1800"/>
              </a:spcBef>
              <a:buNone/>
            </a:pPr>
            <a:r>
              <a:rPr lang="en-US" sz="2100" dirty="0"/>
              <a:t>CSS Color</a:t>
            </a:r>
          </a:p>
          <a:p>
            <a:pPr marL="0" indent="0">
              <a:spcBef>
                <a:spcPts val="1800"/>
              </a:spcBef>
              <a:buNone/>
            </a:pPr>
            <a:r>
              <a:rPr lang="en-US" sz="2100" dirty="0"/>
              <a:t>CSS Fonts</a:t>
            </a:r>
          </a:p>
          <a:p>
            <a:pPr marL="0" indent="0">
              <a:spcBef>
                <a:spcPts val="1800"/>
              </a:spcBef>
              <a:buNone/>
            </a:pPr>
            <a:r>
              <a:rPr lang="en-US" sz="2100" dirty="0"/>
              <a:t>CSS Media Queries</a:t>
            </a:r>
          </a:p>
          <a:p>
            <a:pPr marL="0" indent="0">
              <a:spcBef>
                <a:spcPts val="1800"/>
              </a:spcBef>
              <a:buNone/>
            </a:pPr>
            <a:r>
              <a:rPr lang="en-US" sz="2100" dirty="0"/>
              <a:t>CSS Namespaces</a:t>
            </a:r>
          </a:p>
          <a:p>
            <a:pPr marL="0" indent="0">
              <a:spcBef>
                <a:spcPts val="1800"/>
              </a:spcBef>
              <a:buNone/>
            </a:pPr>
            <a:r>
              <a:rPr lang="en-US" sz="2100" dirty="0"/>
              <a:t>CSS OM Views</a:t>
            </a:r>
          </a:p>
          <a:p>
            <a:pPr marL="0" indent="0">
              <a:spcBef>
                <a:spcPts val="1800"/>
              </a:spcBef>
              <a:buNone/>
            </a:pPr>
            <a:r>
              <a:rPr lang="en-US" sz="2100" dirty="0"/>
              <a:t>CSS Selectors</a:t>
            </a:r>
          </a:p>
          <a:p>
            <a:pPr marL="0" indent="0">
              <a:spcBef>
                <a:spcPts val="1800"/>
              </a:spcBef>
              <a:buNone/>
            </a:pPr>
            <a:r>
              <a:rPr lang="en-US" sz="2100" dirty="0"/>
              <a:t>CSS Values </a:t>
            </a:r>
            <a:r>
              <a:rPr lang="en-US" sz="2100" dirty="0" smtClean="0"/>
              <a:t>&amp; </a:t>
            </a:r>
            <a:r>
              <a:rPr lang="en-US" sz="2100" dirty="0"/>
              <a:t>Units</a:t>
            </a:r>
          </a:p>
          <a:p>
            <a:pPr marL="0" indent="0">
              <a:spcBef>
                <a:spcPts val="1800"/>
              </a:spcBef>
              <a:buNone/>
            </a:pPr>
            <a:r>
              <a:rPr lang="en-US" sz="2100" dirty="0"/>
              <a:t>Data URI</a:t>
            </a:r>
          </a:p>
          <a:p>
            <a:pPr marL="0" indent="0">
              <a:spcBef>
                <a:spcPts val="1800"/>
              </a:spcBef>
              <a:buNone/>
            </a:pPr>
            <a:r>
              <a:rPr lang="en-US" sz="2100" dirty="0"/>
              <a:t>DOM Element Traversal</a:t>
            </a:r>
          </a:p>
          <a:p>
            <a:pPr marL="0" indent="0">
              <a:spcBef>
                <a:spcPts val="1800"/>
              </a:spcBef>
              <a:buNone/>
            </a:pPr>
            <a:r>
              <a:rPr lang="en-US" sz="2100" dirty="0"/>
              <a:t>DOM HTML</a:t>
            </a:r>
          </a:p>
          <a:p>
            <a:pPr marL="0" indent="0">
              <a:spcBef>
                <a:spcPts val="1800"/>
              </a:spcBef>
              <a:buNone/>
            </a:pPr>
            <a:r>
              <a:rPr lang="en-US" sz="2100" dirty="0"/>
              <a:t>DOM Level 3 Core</a:t>
            </a:r>
          </a:p>
          <a:p>
            <a:pPr marL="0" indent="0">
              <a:spcBef>
                <a:spcPts val="1800"/>
              </a:spcBef>
              <a:buNone/>
            </a:pPr>
            <a:r>
              <a:rPr lang="en-US" sz="2100" dirty="0"/>
              <a:t>DOM Level 3 Events</a:t>
            </a:r>
          </a:p>
          <a:p>
            <a:pPr marL="0" indent="0">
              <a:spcBef>
                <a:spcPts val="1800"/>
              </a:spcBef>
              <a:buNone/>
            </a:pPr>
            <a:r>
              <a:rPr lang="en-US" sz="2100" dirty="0"/>
              <a:t>DOM Style</a:t>
            </a:r>
          </a:p>
          <a:p>
            <a:pPr marL="0" indent="0">
              <a:spcBef>
                <a:spcPts val="1800"/>
              </a:spcBef>
              <a:buNone/>
            </a:pPr>
            <a:r>
              <a:rPr lang="en-US" sz="2100" dirty="0"/>
              <a:t>DOM Traversal </a:t>
            </a:r>
            <a:r>
              <a:rPr lang="en-US" sz="2100" dirty="0" smtClean="0"/>
              <a:t/>
            </a:r>
            <a:br>
              <a:rPr lang="en-US" sz="2100" dirty="0" smtClean="0"/>
            </a:br>
            <a:r>
              <a:rPr lang="en-US" sz="2100" dirty="0" smtClean="0"/>
              <a:t>&amp; </a:t>
            </a:r>
            <a:r>
              <a:rPr lang="en-US" sz="2100" dirty="0"/>
              <a:t>Range</a:t>
            </a:r>
          </a:p>
          <a:p>
            <a:pPr marL="0" indent="0">
              <a:spcBef>
                <a:spcPts val="1800"/>
              </a:spcBef>
              <a:buNone/>
            </a:pPr>
            <a:r>
              <a:rPr lang="en-US" sz="2100" dirty="0" err="1"/>
              <a:t>DOMParser</a:t>
            </a:r>
            <a:r>
              <a:rPr lang="en-US" sz="2100" dirty="0"/>
              <a:t> </a:t>
            </a:r>
            <a:r>
              <a:rPr lang="en-US" sz="2100" dirty="0" smtClean="0"/>
              <a:t>&amp; </a:t>
            </a:r>
            <a:r>
              <a:rPr lang="en-US" sz="2100" dirty="0" err="1"/>
              <a:t>XMLSerializer</a:t>
            </a:r>
            <a:endParaRPr lang="en-US" sz="2100" dirty="0"/>
          </a:p>
          <a:p>
            <a:pPr marL="0" indent="0">
              <a:spcBef>
                <a:spcPts val="1800"/>
              </a:spcBef>
              <a:buNone/>
            </a:pPr>
            <a:r>
              <a:rPr lang="en-US" sz="2100" dirty="0" err="1"/>
              <a:t>ECMAScript</a:t>
            </a:r>
            <a:r>
              <a:rPr lang="en-US" sz="2100" dirty="0"/>
              <a:t> 5</a:t>
            </a:r>
          </a:p>
          <a:p>
            <a:pPr marL="0" indent="0">
              <a:spcBef>
                <a:spcPts val="1800"/>
              </a:spcBef>
              <a:buNone/>
            </a:pPr>
            <a:r>
              <a:rPr lang="en-US" sz="2100" dirty="0"/>
              <a:t>HTML5 Canvas</a:t>
            </a:r>
          </a:p>
          <a:p>
            <a:pPr marL="0" indent="0">
              <a:spcBef>
                <a:spcPts val="1800"/>
              </a:spcBef>
              <a:buNone/>
            </a:pPr>
            <a:r>
              <a:rPr lang="en-US" sz="2100" dirty="0"/>
              <a:t>HTML5 </a:t>
            </a:r>
            <a:r>
              <a:rPr lang="en-US" sz="2100" dirty="0" err="1"/>
              <a:t>Geolocation</a:t>
            </a:r>
            <a:endParaRPr lang="en-US" sz="2100" dirty="0"/>
          </a:p>
          <a:p>
            <a:pPr marL="0" indent="0">
              <a:spcBef>
                <a:spcPts val="1800"/>
              </a:spcBef>
              <a:buNone/>
            </a:pPr>
            <a:r>
              <a:rPr lang="en-US" sz="2100" dirty="0"/>
              <a:t>HTML5 Selection</a:t>
            </a:r>
          </a:p>
          <a:p>
            <a:pPr marL="0" indent="0">
              <a:spcBef>
                <a:spcPts val="1800"/>
              </a:spcBef>
              <a:buNone/>
            </a:pPr>
            <a:r>
              <a:rPr lang="en-US" sz="2100" dirty="0"/>
              <a:t>HTML5 semantic elements</a:t>
            </a:r>
          </a:p>
          <a:p>
            <a:pPr marL="0" indent="0">
              <a:spcBef>
                <a:spcPts val="1800"/>
              </a:spcBef>
              <a:buNone/>
            </a:pPr>
            <a:r>
              <a:rPr lang="en-US" sz="2100" dirty="0"/>
              <a:t>HTML5 video </a:t>
            </a:r>
            <a:r>
              <a:rPr lang="en-US" sz="2100" dirty="0" smtClean="0"/>
              <a:t>&amp; </a:t>
            </a:r>
            <a:r>
              <a:rPr lang="en-US" sz="2100" dirty="0"/>
              <a:t>audio</a:t>
            </a:r>
          </a:p>
          <a:p>
            <a:pPr marL="0" indent="0">
              <a:spcBef>
                <a:spcPts val="1800"/>
              </a:spcBef>
              <a:buNone/>
            </a:pPr>
            <a:r>
              <a:rPr lang="en-US" sz="2100" dirty="0"/>
              <a:t>ICC Color Profiles</a:t>
            </a:r>
          </a:p>
          <a:p>
            <a:pPr marL="0" indent="0">
              <a:spcBef>
                <a:spcPts val="1800"/>
              </a:spcBef>
              <a:buNone/>
            </a:pPr>
            <a:r>
              <a:rPr lang="en-US" sz="2100" dirty="0"/>
              <a:t>Selectors API Level 2</a:t>
            </a:r>
          </a:p>
          <a:p>
            <a:pPr marL="0" indent="0">
              <a:spcBef>
                <a:spcPts val="1800"/>
              </a:spcBef>
              <a:buNone/>
            </a:pPr>
            <a:r>
              <a:rPr lang="en-US" sz="2100" dirty="0"/>
              <a:t>SVG, standalone </a:t>
            </a:r>
            <a:r>
              <a:rPr lang="en-US" sz="2100" dirty="0" smtClean="0"/>
              <a:t/>
            </a:r>
            <a:br>
              <a:rPr lang="en-US" sz="2100" dirty="0" smtClean="0"/>
            </a:br>
            <a:r>
              <a:rPr lang="en-US" sz="2100" dirty="0" smtClean="0"/>
              <a:t>&amp; </a:t>
            </a:r>
            <a:r>
              <a:rPr lang="en-US" sz="2100" dirty="0"/>
              <a:t>in HTML</a:t>
            </a:r>
          </a:p>
          <a:p>
            <a:pPr marL="0" indent="0">
              <a:spcBef>
                <a:spcPts val="1800"/>
              </a:spcBef>
              <a:buNone/>
            </a:pPr>
            <a:r>
              <a:rPr lang="en-US" sz="2100" dirty="0"/>
              <a:t>XHTML/XML</a:t>
            </a:r>
            <a:endParaRPr lang="en-US" sz="2700" dirty="0"/>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
        <p:nvSpPr>
          <p:cNvPr id="10" name="Content Placeholder 6"/>
          <p:cNvSpPr txBox="1">
            <a:spLocks/>
          </p:cNvSpPr>
          <p:nvPr/>
        </p:nvSpPr>
        <p:spPr>
          <a:xfrm>
            <a:off x="609441" y="5461001"/>
            <a:ext cx="11173090" cy="1220907"/>
          </a:xfrm>
          <a:prstGeom prst="rect">
            <a:avLst/>
          </a:prstGeom>
        </p:spPr>
        <p:txBody>
          <a:bodyPr vert="horz" lIns="162504" tIns="81251" rIns="162504" bIns="81251"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3900" dirty="0"/>
          </a:p>
        </p:txBody>
      </p:sp>
    </p:spTree>
    <p:extLst>
      <p:ext uri="{BB962C8B-B14F-4D97-AF65-F5344CB8AC3E}">
        <p14:creationId xmlns:p14="http://schemas.microsoft.com/office/powerpoint/2010/main" val="4066168500"/>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z="5400" dirty="0" smtClean="0"/>
              <a:t>IE10</a:t>
            </a:r>
            <a:r>
              <a:rPr lang="en-US" sz="5400" b="1" dirty="0" smtClean="0"/>
              <a:t> </a:t>
            </a:r>
            <a:r>
              <a:rPr lang="en-US" sz="5400" dirty="0" smtClean="0"/>
              <a:t>Hardware-Accelerated Platform</a:t>
            </a:r>
            <a:endParaRPr lang="en-US" sz="5400" dirty="0"/>
          </a:p>
        </p:txBody>
      </p:sp>
      <p:sp>
        <p:nvSpPr>
          <p:cNvPr id="7" name="Content Placeholder 6"/>
          <p:cNvSpPr>
            <a:spLocks noGrp="1"/>
          </p:cNvSpPr>
          <p:nvPr>
            <p:ph type="body" sz="quarter" idx="10"/>
          </p:nvPr>
        </p:nvSpPr>
        <p:spPr>
          <a:xfrm>
            <a:off x="519112" y="1447799"/>
            <a:ext cx="11149013" cy="4802189"/>
          </a:xfrm>
        </p:spPr>
        <p:txBody>
          <a:bodyPr numCol="4" spcCol="1218987"/>
          <a:lstStyle/>
          <a:p>
            <a:pPr marL="0" indent="0">
              <a:buNone/>
            </a:pPr>
            <a:r>
              <a:rPr lang="en-US" sz="1400" smtClean="0"/>
              <a:t>CSS 2D Transforms</a:t>
            </a:r>
          </a:p>
          <a:p>
            <a:pPr marL="0" indent="0">
              <a:buNone/>
            </a:pPr>
            <a:r>
              <a:rPr lang="en-US" sz="1400" b="1" smtClean="0">
                <a:solidFill>
                  <a:schemeClr val="accent2">
                    <a:alpha val="99000"/>
                  </a:schemeClr>
                </a:solidFill>
              </a:rPr>
              <a:t>CSS 3D Transforms</a:t>
            </a:r>
          </a:p>
          <a:p>
            <a:pPr marL="0" indent="0">
              <a:buNone/>
            </a:pPr>
            <a:r>
              <a:rPr lang="en-US" sz="1400" b="1" smtClean="0">
                <a:solidFill>
                  <a:schemeClr val="accent2">
                    <a:alpha val="99000"/>
                  </a:schemeClr>
                </a:solidFill>
              </a:rPr>
              <a:t>CSS Animations</a:t>
            </a:r>
          </a:p>
          <a:p>
            <a:pPr marL="0" indent="0">
              <a:buNone/>
            </a:pPr>
            <a:r>
              <a:rPr lang="en-US" sz="1400" smtClean="0"/>
              <a:t>CSS Backgrounds &amp; Borders</a:t>
            </a:r>
          </a:p>
          <a:p>
            <a:pPr marL="0" indent="0">
              <a:buNone/>
            </a:pPr>
            <a:r>
              <a:rPr lang="en-US" sz="1400" smtClean="0"/>
              <a:t>CSS Color</a:t>
            </a:r>
          </a:p>
          <a:p>
            <a:pPr marL="0" indent="0">
              <a:buNone/>
            </a:pPr>
            <a:r>
              <a:rPr lang="en-US" sz="1400" b="1" smtClean="0">
                <a:solidFill>
                  <a:schemeClr val="accent2">
                    <a:alpha val="99000"/>
                  </a:schemeClr>
                </a:solidFill>
              </a:rPr>
              <a:t>CSS Flexbox</a:t>
            </a:r>
          </a:p>
          <a:p>
            <a:pPr marL="0" indent="0">
              <a:buNone/>
            </a:pPr>
            <a:r>
              <a:rPr lang="en-US" sz="1400" smtClean="0"/>
              <a:t>CSS Fonts</a:t>
            </a:r>
          </a:p>
          <a:p>
            <a:pPr marL="0" indent="0">
              <a:buNone/>
            </a:pPr>
            <a:r>
              <a:rPr lang="en-US" sz="1400" b="1" smtClean="0">
                <a:solidFill>
                  <a:schemeClr val="accent2">
                    <a:alpha val="99000"/>
                  </a:schemeClr>
                </a:solidFill>
              </a:rPr>
              <a:t>CSS Grid</a:t>
            </a:r>
          </a:p>
          <a:p>
            <a:pPr marL="0" indent="0">
              <a:buNone/>
            </a:pPr>
            <a:r>
              <a:rPr lang="en-US" sz="1400" b="1" smtClean="0">
                <a:solidFill>
                  <a:schemeClr val="accent2">
                    <a:alpha val="99000"/>
                  </a:schemeClr>
                </a:solidFill>
              </a:rPr>
              <a:t>CSS Hyphenation</a:t>
            </a:r>
          </a:p>
          <a:p>
            <a:pPr marL="0" indent="0">
              <a:buNone/>
            </a:pPr>
            <a:r>
              <a:rPr lang="en-US" sz="1400" b="1" smtClean="0">
                <a:solidFill>
                  <a:schemeClr val="accent2">
                    <a:alpha val="99000"/>
                  </a:schemeClr>
                </a:solidFill>
              </a:rPr>
              <a:t>CSS Image Values (Gradients)</a:t>
            </a:r>
          </a:p>
          <a:p>
            <a:pPr marL="0" indent="0">
              <a:buNone/>
            </a:pPr>
            <a:r>
              <a:rPr lang="en-US" sz="1400" smtClean="0"/>
              <a:t>CSS Media Queries</a:t>
            </a:r>
          </a:p>
          <a:p>
            <a:pPr marL="0" indent="0">
              <a:buNone/>
            </a:pPr>
            <a:r>
              <a:rPr lang="en-US" sz="1400" b="1" smtClean="0">
                <a:solidFill>
                  <a:schemeClr val="accent2">
                    <a:alpha val="99000"/>
                  </a:schemeClr>
                </a:solidFill>
              </a:rPr>
              <a:t>CSS multi-column Layout</a:t>
            </a:r>
          </a:p>
          <a:p>
            <a:pPr marL="0" indent="0">
              <a:buNone/>
            </a:pPr>
            <a:r>
              <a:rPr lang="en-US" sz="1400" smtClean="0"/>
              <a:t>CSS Namespaces</a:t>
            </a:r>
          </a:p>
          <a:p>
            <a:pPr marL="0" indent="0">
              <a:buNone/>
            </a:pPr>
            <a:r>
              <a:rPr lang="en-US" sz="1400" smtClean="0"/>
              <a:t>CSS OM Views</a:t>
            </a:r>
          </a:p>
          <a:p>
            <a:pPr marL="0" indent="0">
              <a:buNone/>
            </a:pPr>
            <a:r>
              <a:rPr lang="en-US" sz="1400" b="1" smtClean="0">
                <a:solidFill>
                  <a:schemeClr val="accent2">
                    <a:alpha val="99000"/>
                  </a:schemeClr>
                </a:solidFill>
              </a:rPr>
              <a:t>CSS Positioned </a:t>
            </a:r>
            <a:br>
              <a:rPr lang="en-US" sz="1400" b="1" smtClean="0">
                <a:solidFill>
                  <a:schemeClr val="accent2">
                    <a:alpha val="99000"/>
                  </a:schemeClr>
                </a:solidFill>
              </a:rPr>
            </a:br>
            <a:r>
              <a:rPr lang="en-US" sz="1400" b="1" smtClean="0">
                <a:solidFill>
                  <a:schemeClr val="accent2">
                    <a:alpha val="99000"/>
                  </a:schemeClr>
                </a:solidFill>
              </a:rPr>
              <a:t>Floats (Exclusions)</a:t>
            </a:r>
          </a:p>
          <a:p>
            <a:pPr marL="0" indent="0">
              <a:buNone/>
            </a:pPr>
            <a:r>
              <a:rPr lang="en-US" sz="1400" smtClean="0"/>
              <a:t>CSS Selectors</a:t>
            </a:r>
          </a:p>
          <a:p>
            <a:pPr marL="0" indent="0">
              <a:buNone/>
            </a:pPr>
            <a:r>
              <a:rPr lang="en-US" sz="1400" b="1" smtClean="0">
                <a:solidFill>
                  <a:schemeClr val="accent2">
                    <a:alpha val="99000"/>
                  </a:schemeClr>
                </a:solidFill>
              </a:rPr>
              <a:t>CSS Transitions</a:t>
            </a:r>
          </a:p>
          <a:p>
            <a:pPr marL="0" indent="0">
              <a:buNone/>
            </a:pPr>
            <a:r>
              <a:rPr lang="en-US" sz="1400" smtClean="0"/>
              <a:t>CSS Values and Units</a:t>
            </a:r>
          </a:p>
          <a:p>
            <a:pPr marL="0" indent="0">
              <a:buNone/>
            </a:pPr>
            <a:r>
              <a:rPr lang="en-US" sz="1400" smtClean="0"/>
              <a:t>Data URI</a:t>
            </a:r>
          </a:p>
          <a:p>
            <a:pPr marL="0" indent="0">
              <a:buNone/>
            </a:pPr>
            <a:r>
              <a:rPr lang="en-US" sz="1400" smtClean="0"/>
              <a:t>DOM Element Traversal</a:t>
            </a:r>
          </a:p>
          <a:p>
            <a:pPr marL="0" indent="0">
              <a:buNone/>
            </a:pPr>
            <a:r>
              <a:rPr lang="en-US" sz="1400" smtClean="0"/>
              <a:t>DOM HTML</a:t>
            </a:r>
          </a:p>
          <a:p>
            <a:pPr marL="0" indent="0">
              <a:buNone/>
            </a:pPr>
            <a:r>
              <a:rPr lang="en-US" sz="1400" smtClean="0"/>
              <a:t>DOM Level 3 Core</a:t>
            </a:r>
          </a:p>
          <a:p>
            <a:pPr marL="0" indent="0">
              <a:buNone/>
            </a:pPr>
            <a:r>
              <a:rPr lang="en-US" sz="1400" smtClean="0"/>
              <a:t>DOM Level 3 Events</a:t>
            </a:r>
          </a:p>
          <a:p>
            <a:pPr marL="0" indent="0">
              <a:buNone/>
            </a:pPr>
            <a:r>
              <a:rPr lang="en-US" sz="1400" smtClean="0"/>
              <a:t>DOM Style</a:t>
            </a:r>
          </a:p>
          <a:p>
            <a:pPr marL="0" indent="0">
              <a:buNone/>
            </a:pPr>
            <a:r>
              <a:rPr lang="en-US" sz="1400" smtClean="0"/>
              <a:t>DOM Traversal and Range</a:t>
            </a:r>
          </a:p>
          <a:p>
            <a:pPr marL="0" indent="0">
              <a:buNone/>
            </a:pPr>
            <a:r>
              <a:rPr lang="en-US" sz="1400" smtClean="0"/>
              <a:t>DOMParser and XMLSerializer</a:t>
            </a:r>
          </a:p>
          <a:p>
            <a:pPr marL="0" indent="0">
              <a:buNone/>
            </a:pPr>
            <a:r>
              <a:rPr lang="en-US" sz="1400" smtClean="0"/>
              <a:t>ECMAScript 5</a:t>
            </a:r>
          </a:p>
          <a:p>
            <a:pPr marL="0" indent="0">
              <a:buNone/>
            </a:pPr>
            <a:r>
              <a:rPr lang="en-US" sz="1400" b="1" smtClean="0">
                <a:solidFill>
                  <a:schemeClr val="accent2">
                    <a:alpha val="99000"/>
                  </a:schemeClr>
                </a:solidFill>
              </a:rPr>
              <a:t>File Reader API</a:t>
            </a:r>
          </a:p>
          <a:p>
            <a:pPr marL="0" indent="0">
              <a:buNone/>
            </a:pPr>
            <a:r>
              <a:rPr lang="en-US" sz="1400" b="1" smtClean="0">
                <a:solidFill>
                  <a:schemeClr val="accent2">
                    <a:alpha val="99000"/>
                  </a:schemeClr>
                </a:solidFill>
              </a:rPr>
              <a:t>File Saving</a:t>
            </a:r>
          </a:p>
          <a:p>
            <a:pPr marL="0" indent="0">
              <a:buNone/>
            </a:pPr>
            <a:r>
              <a:rPr lang="en-US" sz="1400" b="1" smtClean="0">
                <a:solidFill>
                  <a:schemeClr val="accent2">
                    <a:alpha val="99000"/>
                  </a:schemeClr>
                </a:solidFill>
              </a:rPr>
              <a:t>FormData</a:t>
            </a:r>
          </a:p>
          <a:p>
            <a:pPr marL="0" indent="0">
              <a:buNone/>
            </a:pPr>
            <a:r>
              <a:rPr lang="en-US" sz="1400" b="1" smtClean="0">
                <a:solidFill>
                  <a:schemeClr val="accent2">
                    <a:alpha val="99000"/>
                  </a:schemeClr>
                </a:solidFill>
              </a:rPr>
              <a:t>HTML5 Application Cache</a:t>
            </a:r>
          </a:p>
          <a:p>
            <a:pPr marL="0" indent="0">
              <a:buNone/>
            </a:pPr>
            <a:r>
              <a:rPr lang="en-US" sz="1400" b="1" smtClean="0">
                <a:solidFill>
                  <a:schemeClr val="accent2">
                    <a:alpha val="99000"/>
                  </a:schemeClr>
                </a:solidFill>
              </a:rPr>
              <a:t>HTML5 async</a:t>
            </a:r>
          </a:p>
          <a:p>
            <a:pPr marL="0" indent="0">
              <a:buNone/>
            </a:pPr>
            <a:r>
              <a:rPr lang="en-US" sz="1400" b="1" smtClean="0">
                <a:solidFill>
                  <a:schemeClr val="accent2">
                    <a:alpha val="99000"/>
                  </a:schemeClr>
                </a:solidFill>
              </a:rPr>
              <a:t>HTML5 BlobBuilder</a:t>
            </a:r>
          </a:p>
          <a:p>
            <a:pPr marL="0" indent="0">
              <a:buNone/>
            </a:pPr>
            <a:r>
              <a:rPr lang="en-US" sz="1400" smtClean="0"/>
              <a:t>HTML5 Canvas</a:t>
            </a:r>
          </a:p>
          <a:p>
            <a:pPr marL="0" indent="0">
              <a:buNone/>
            </a:pPr>
            <a:r>
              <a:rPr lang="en-US" sz="1400" b="1" smtClean="0">
                <a:solidFill>
                  <a:schemeClr val="accent2">
                    <a:alpha val="99000"/>
                  </a:schemeClr>
                </a:solidFill>
              </a:rPr>
              <a:t>HTML5 Drag and drop</a:t>
            </a:r>
          </a:p>
          <a:p>
            <a:pPr marL="0" indent="0">
              <a:buNone/>
            </a:pPr>
            <a:r>
              <a:rPr lang="en-US" sz="1400" b="1" smtClean="0">
                <a:solidFill>
                  <a:schemeClr val="accent2">
                    <a:alpha val="99000"/>
                  </a:schemeClr>
                </a:solidFill>
              </a:rPr>
              <a:t>HTML5 Forms and Validation</a:t>
            </a:r>
          </a:p>
          <a:p>
            <a:pPr marL="0" indent="0">
              <a:buNone/>
            </a:pPr>
            <a:r>
              <a:rPr lang="en-US" sz="1400" smtClean="0"/>
              <a:t>HTML5 Geolocation</a:t>
            </a:r>
          </a:p>
          <a:p>
            <a:pPr marL="0" indent="0">
              <a:buNone/>
            </a:pPr>
            <a:r>
              <a:rPr lang="en-US" sz="1400" b="1" smtClean="0">
                <a:solidFill>
                  <a:schemeClr val="accent2">
                    <a:alpha val="99000"/>
                  </a:schemeClr>
                </a:solidFill>
              </a:rPr>
              <a:t>HTML5 History API</a:t>
            </a:r>
          </a:p>
          <a:p>
            <a:pPr marL="0" indent="0">
              <a:buNone/>
            </a:pPr>
            <a:r>
              <a:rPr lang="en-US" sz="1400" b="1" smtClean="0">
                <a:solidFill>
                  <a:schemeClr val="accent2">
                    <a:alpha val="99000"/>
                  </a:schemeClr>
                </a:solidFill>
              </a:rPr>
              <a:t>HTML5 Parser</a:t>
            </a:r>
          </a:p>
          <a:p>
            <a:pPr marL="0" indent="0">
              <a:buNone/>
            </a:pPr>
            <a:r>
              <a:rPr lang="en-US" sz="1400" b="1" smtClean="0">
                <a:solidFill>
                  <a:schemeClr val="accent2">
                    <a:alpha val="99000"/>
                  </a:schemeClr>
                </a:solidFill>
              </a:rPr>
              <a:t>HTML5 Sandbox</a:t>
            </a:r>
          </a:p>
          <a:p>
            <a:pPr marL="0" indent="0">
              <a:buNone/>
            </a:pPr>
            <a:r>
              <a:rPr lang="en-US" sz="1400" smtClean="0"/>
              <a:t>HTML5 Selection</a:t>
            </a:r>
          </a:p>
          <a:p>
            <a:pPr marL="0" indent="0">
              <a:buNone/>
            </a:pPr>
            <a:r>
              <a:rPr lang="en-US" sz="1400" smtClean="0"/>
              <a:t>HTML5 semantic elements</a:t>
            </a:r>
          </a:p>
          <a:p>
            <a:pPr marL="0" indent="0">
              <a:buNone/>
            </a:pPr>
            <a:r>
              <a:rPr lang="en-US" sz="1400" b="1" smtClean="0">
                <a:solidFill>
                  <a:schemeClr val="accent2">
                    <a:alpha val="99000"/>
                  </a:schemeClr>
                </a:solidFill>
              </a:rPr>
              <a:t>HTML5 track</a:t>
            </a:r>
          </a:p>
          <a:p>
            <a:pPr marL="0" indent="0">
              <a:buNone/>
            </a:pPr>
            <a:r>
              <a:rPr lang="en-US" sz="1400" smtClean="0"/>
              <a:t>HTML5 video and audio</a:t>
            </a:r>
          </a:p>
          <a:p>
            <a:pPr marL="0" indent="0">
              <a:buNone/>
            </a:pPr>
            <a:r>
              <a:rPr lang="en-US" sz="1400" b="1" smtClean="0">
                <a:solidFill>
                  <a:schemeClr val="accent2">
                    <a:alpha val="99000"/>
                  </a:schemeClr>
                </a:solidFill>
              </a:rPr>
              <a:t>JavaScript Typed Array</a:t>
            </a:r>
          </a:p>
          <a:p>
            <a:pPr marL="0"/>
            <a:r>
              <a:rPr lang="en-US" sz="1400" smtClean="0"/>
              <a:t>ICC Color Profiles</a:t>
            </a:r>
          </a:p>
          <a:p>
            <a:pPr marL="0" indent="0">
              <a:buNone/>
            </a:pPr>
            <a:r>
              <a:rPr lang="en-US" sz="1400" b="1" smtClean="0">
                <a:solidFill>
                  <a:schemeClr val="accent2">
                    <a:alpha val="99000"/>
                  </a:schemeClr>
                </a:solidFill>
              </a:rPr>
              <a:t>IndexedDB</a:t>
            </a:r>
          </a:p>
          <a:p>
            <a:pPr marL="0" indent="0">
              <a:buNone/>
            </a:pPr>
            <a:r>
              <a:rPr lang="en-US" sz="1400" b="1" smtClean="0">
                <a:solidFill>
                  <a:schemeClr val="accent2">
                    <a:alpha val="99000"/>
                  </a:schemeClr>
                </a:solidFill>
              </a:rPr>
              <a:t>Page Visibility</a:t>
            </a:r>
          </a:p>
          <a:p>
            <a:pPr marL="0" indent="0">
              <a:buNone/>
            </a:pPr>
            <a:r>
              <a:rPr lang="en-US" sz="1400" b="1" smtClean="0">
                <a:solidFill>
                  <a:schemeClr val="accent2">
                    <a:alpha val="99000"/>
                  </a:schemeClr>
                </a:solidFill>
              </a:rPr>
              <a:t>Pointer (Mouse, Pen, and Touch) Events</a:t>
            </a:r>
          </a:p>
          <a:p>
            <a:pPr marL="0" indent="0">
              <a:buNone/>
            </a:pPr>
            <a:r>
              <a:rPr lang="en-US" sz="1400" b="1" smtClean="0">
                <a:solidFill>
                  <a:schemeClr val="accent2">
                    <a:alpha val="99000"/>
                  </a:schemeClr>
                </a:solidFill>
              </a:rPr>
              <a:t>RequestAnimationFrame</a:t>
            </a:r>
          </a:p>
          <a:p>
            <a:pPr marL="0" indent="0">
              <a:buNone/>
            </a:pPr>
            <a:r>
              <a:rPr lang="en-US" sz="1400" b="1" smtClean="0">
                <a:solidFill>
                  <a:schemeClr val="accent2">
                    <a:alpha val="99000"/>
                  </a:schemeClr>
                </a:solidFill>
              </a:rPr>
              <a:t>Resource Timing</a:t>
            </a:r>
          </a:p>
          <a:p>
            <a:pPr marL="0"/>
            <a:r>
              <a:rPr lang="en-US" sz="1400" smtClean="0"/>
              <a:t>Selectors API Level 2</a:t>
            </a:r>
          </a:p>
          <a:p>
            <a:pPr marL="0" indent="0">
              <a:buNone/>
            </a:pPr>
            <a:r>
              <a:rPr lang="en-US" sz="1400" b="1" smtClean="0">
                <a:solidFill>
                  <a:schemeClr val="accent2">
                    <a:alpha val="99000"/>
                  </a:schemeClr>
                </a:solidFill>
              </a:rPr>
              <a:t>SVG Filter Effects</a:t>
            </a:r>
          </a:p>
          <a:p>
            <a:pPr marL="0"/>
            <a:r>
              <a:rPr lang="en-US" sz="1400" smtClean="0"/>
              <a:t>SVG, standalone and in HTML</a:t>
            </a:r>
          </a:p>
          <a:p>
            <a:pPr marL="0"/>
            <a:r>
              <a:rPr lang="en-US" sz="1400" smtClean="0"/>
              <a:t>Web Messaging</a:t>
            </a:r>
          </a:p>
          <a:p>
            <a:pPr marL="0" indent="0">
              <a:buNone/>
            </a:pPr>
            <a:r>
              <a:rPr lang="en-US" sz="1400" b="1" smtClean="0">
                <a:solidFill>
                  <a:schemeClr val="accent2">
                    <a:alpha val="99000"/>
                  </a:schemeClr>
                </a:solidFill>
              </a:rPr>
              <a:t>Web Sockets</a:t>
            </a:r>
          </a:p>
          <a:p>
            <a:pPr marL="0" indent="0">
              <a:buNone/>
            </a:pPr>
            <a:r>
              <a:rPr lang="en-US" sz="1400" b="1" smtClean="0">
                <a:solidFill>
                  <a:schemeClr val="accent2">
                    <a:alpha val="99000"/>
                  </a:schemeClr>
                </a:solidFill>
              </a:rPr>
              <a:t>Web Workers</a:t>
            </a:r>
          </a:p>
          <a:p>
            <a:pPr marL="0"/>
            <a:r>
              <a:rPr lang="en-US" sz="1400" smtClean="0"/>
              <a:t>XHTML/XML</a:t>
            </a:r>
          </a:p>
          <a:p>
            <a:pPr marL="0" indent="0">
              <a:buNone/>
            </a:pPr>
            <a:r>
              <a:rPr lang="en-US" sz="1400" b="1" smtClean="0">
                <a:solidFill>
                  <a:schemeClr val="accent2">
                    <a:alpha val="99000"/>
                  </a:schemeClr>
                </a:solidFill>
              </a:rPr>
              <a:t>XMLHttpRequest (Level 2)</a:t>
            </a:r>
          </a:p>
          <a:p>
            <a:pPr marL="0" indent="0">
              <a:buNone/>
            </a:pPr>
            <a:r>
              <a:rPr lang="en-US" sz="1400" b="1" smtClean="0">
                <a:solidFill>
                  <a:schemeClr val="accent2">
                    <a:alpha val="99000"/>
                  </a:schemeClr>
                </a:solidFill>
              </a:rPr>
              <a:t>XMLHttpRequest CORS</a:t>
            </a:r>
            <a:endParaRPr lang="en-US" sz="1400" b="1" dirty="0">
              <a:solidFill>
                <a:schemeClr val="accent2">
                  <a:alpha val="99000"/>
                </a:schemeClr>
              </a:solidFill>
            </a:endParaRPr>
          </a:p>
        </p:txBody>
      </p:sp>
      <p:sp>
        <p:nvSpPr>
          <p:cNvPr id="9" name="Content Placeholder 6"/>
          <p:cNvSpPr txBox="1">
            <a:spLocks/>
          </p:cNvSpPr>
          <p:nvPr/>
        </p:nvSpPr>
        <p:spPr>
          <a:xfrm>
            <a:off x="253934" y="683887"/>
            <a:ext cx="11680957" cy="1581436"/>
          </a:xfrm>
          <a:prstGeom prst="rect">
            <a:avLst/>
          </a:prstGeom>
        </p:spPr>
        <p:txBody>
          <a:bodyPr vert="horz" lIns="162504" tIns="81251" rIns="162504" bIns="81251" numCol="1"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5300" dirty="0"/>
          </a:p>
        </p:txBody>
      </p:sp>
    </p:spTree>
    <p:extLst>
      <p:ext uri="{BB962C8B-B14F-4D97-AF65-F5344CB8AC3E}">
        <p14:creationId xmlns:p14="http://schemas.microsoft.com/office/powerpoint/2010/main" val="360798876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427933" y="2035628"/>
            <a:ext cx="7240192" cy="36809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5" name="Right Arrow Callout 14"/>
          <p:cNvSpPr/>
          <p:nvPr/>
        </p:nvSpPr>
        <p:spPr bwMode="auto">
          <a:xfrm>
            <a:off x="519112" y="2035630"/>
            <a:ext cx="5827259" cy="3680958"/>
          </a:xfrm>
          <a:prstGeom prst="rightArrowCallout">
            <a:avLst>
              <a:gd name="adj1" fmla="val 22875"/>
              <a:gd name="adj2" fmla="val 20916"/>
              <a:gd name="adj3" fmla="val 14401"/>
              <a:gd name="adj4" fmla="val 82516"/>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smtClean="0">
              <a:solidFill>
                <a:srgbClr val="FFFFFF"/>
              </a:solidFill>
            </a:endParaRPr>
          </a:p>
        </p:txBody>
      </p:sp>
      <p:sp>
        <p:nvSpPr>
          <p:cNvPr id="13" name="Title 1"/>
          <p:cNvSpPr>
            <a:spLocks noGrp="1"/>
          </p:cNvSpPr>
          <p:nvPr>
            <p:ph type="title"/>
          </p:nvPr>
        </p:nvSpPr>
        <p:spPr/>
        <p:txBody>
          <a:bodyPr/>
          <a:lstStyle/>
          <a:p>
            <a:r>
              <a:rPr lang="en-US" dirty="0" smtClean="0"/>
              <a:t>Write Cross-Browser Code</a:t>
            </a:r>
            <a:endParaRPr lang="en-US" dirty="0"/>
          </a:p>
        </p:txBody>
      </p:sp>
      <p:sp>
        <p:nvSpPr>
          <p:cNvPr id="3" name="Content Placeholder 2"/>
          <p:cNvSpPr>
            <a:spLocks noGrp="1"/>
          </p:cNvSpPr>
          <p:nvPr>
            <p:ph sz="quarter" idx="4294967295"/>
          </p:nvPr>
        </p:nvSpPr>
        <p:spPr>
          <a:xfrm>
            <a:off x="519112" y="1318079"/>
            <a:ext cx="4804002" cy="553998"/>
          </a:xfrm>
        </p:spPr>
        <p:txBody>
          <a:bodyPr vert="horz" wrap="square" lIns="0" tIns="0" rIns="0" bIns="0" rtlCol="0">
            <a:spAutoFit/>
          </a:bodyPr>
          <a:lstStyle/>
          <a:p>
            <a:pPr marL="0" indent="0">
              <a:buNone/>
            </a:pPr>
            <a:r>
              <a:rPr lang="en-US" sz="4000" dirty="0" smtClean="0">
                <a:solidFill>
                  <a:schemeClr val="accent6">
                    <a:alpha val="99000"/>
                  </a:schemeClr>
                </a:solidFill>
              </a:rPr>
              <a:t>Do This…</a:t>
            </a:r>
            <a:endParaRPr lang="en-US" sz="4000" dirty="0">
              <a:solidFill>
                <a:schemeClr val="accent6">
                  <a:alpha val="99000"/>
                </a:schemeClr>
              </a:solidFill>
            </a:endParaRPr>
          </a:p>
        </p:txBody>
      </p:sp>
      <p:sp>
        <p:nvSpPr>
          <p:cNvPr id="8" name="Content Placeholder 7"/>
          <p:cNvSpPr>
            <a:spLocks noGrp="1"/>
          </p:cNvSpPr>
          <p:nvPr>
            <p:ph sz="quarter" idx="4294967295"/>
          </p:nvPr>
        </p:nvSpPr>
        <p:spPr>
          <a:xfrm>
            <a:off x="5323114" y="1318079"/>
            <a:ext cx="6345011" cy="553998"/>
          </a:xfrm>
        </p:spPr>
        <p:txBody>
          <a:bodyPr/>
          <a:lstStyle/>
          <a:p>
            <a:pPr marL="0" indent="0">
              <a:buNone/>
            </a:pPr>
            <a:r>
              <a:rPr lang="en-US" sz="4000" dirty="0" smtClean="0">
                <a:solidFill>
                  <a:schemeClr val="accent4">
                    <a:alpha val="99000"/>
                  </a:schemeClr>
                </a:solidFill>
              </a:rPr>
              <a:t>…To get this</a:t>
            </a:r>
            <a:endParaRPr lang="en-US" sz="4000" dirty="0">
              <a:solidFill>
                <a:schemeClr val="accent4">
                  <a:alpha val="99000"/>
                </a:schemeClr>
              </a:solidFill>
            </a:endParaRPr>
          </a:p>
        </p:txBody>
      </p:sp>
      <p:sp>
        <p:nvSpPr>
          <p:cNvPr id="12" name="Text Placeholder 11"/>
          <p:cNvSpPr>
            <a:spLocks noGrp="1"/>
          </p:cNvSpPr>
          <p:nvPr>
            <p:ph type="body" sz="quarter" idx="4294967295"/>
          </p:nvPr>
        </p:nvSpPr>
        <p:spPr>
          <a:xfrm>
            <a:off x="6518729" y="3053216"/>
            <a:ext cx="5063671" cy="1661993"/>
          </a:xfrm>
        </p:spPr>
        <p:txBody>
          <a:bodyPr/>
          <a:lstStyle/>
          <a:p>
            <a:pPr marL="0" indent="0">
              <a:spcBef>
                <a:spcPts val="0"/>
              </a:spcBef>
              <a:buNone/>
            </a:pPr>
            <a:r>
              <a:rPr lang="en-US" sz="2400" dirty="0" smtClean="0">
                <a:solidFill>
                  <a:schemeClr val="bg1">
                    <a:alpha val="99000"/>
                  </a:schemeClr>
                </a:solidFill>
                <a:ea typeface="Segoe UI" pitchFamily="34" charset="0"/>
                <a:cs typeface="Segoe UI" pitchFamily="34" charset="0"/>
              </a:rPr>
              <a:t>One UX in all modern browsers</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Less time coding for IE8/7/6</a:t>
            </a:r>
          </a:p>
          <a:p>
            <a:pPr marL="0" indent="0">
              <a:spcBef>
                <a:spcPts val="0"/>
              </a:spcBef>
              <a:buNone/>
            </a:pPr>
            <a:r>
              <a:rPr lang="en-US" sz="2400" dirty="0" smtClean="0">
                <a:solidFill>
                  <a:schemeClr val="bg1">
                    <a:alpha val="99000"/>
                  </a:schemeClr>
                </a:solidFill>
                <a:ea typeface="Segoe UI" pitchFamily="34" charset="0"/>
                <a:cs typeface="Segoe UI" pitchFamily="34" charset="0"/>
              </a:rPr>
              <a:t/>
            </a:r>
            <a:br>
              <a:rPr lang="en-US" sz="2400" dirty="0" smtClean="0">
                <a:solidFill>
                  <a:schemeClr val="bg1">
                    <a:alpha val="99000"/>
                  </a:schemeClr>
                </a:solidFill>
                <a:ea typeface="Segoe UI" pitchFamily="34" charset="0"/>
                <a:cs typeface="Segoe UI" pitchFamily="34" charset="0"/>
              </a:rPr>
            </a:br>
            <a:r>
              <a:rPr lang="en-US" sz="2400" dirty="0" smtClean="0">
                <a:solidFill>
                  <a:schemeClr val="bg1">
                    <a:alpha val="99000"/>
                  </a:schemeClr>
                </a:solidFill>
                <a:ea typeface="Segoe UI" pitchFamily="34" charset="0"/>
                <a:cs typeface="Segoe UI" pitchFamily="34" charset="0"/>
              </a:rPr>
              <a:t>Use the technologies you want</a:t>
            </a:r>
            <a:endParaRPr lang="en-US" sz="2400" dirty="0">
              <a:solidFill>
                <a:schemeClr val="bg1">
                  <a:alpha val="99000"/>
                </a:schemeClr>
              </a:solidFill>
              <a:ea typeface="Segoe UI" pitchFamily="34" charset="0"/>
              <a:cs typeface="Segoe UI" pitchFamily="34" charset="0"/>
            </a:endParaRPr>
          </a:p>
        </p:txBody>
      </p:sp>
      <p:sp>
        <p:nvSpPr>
          <p:cNvPr id="11" name="Text Placeholder 10"/>
          <p:cNvSpPr>
            <a:spLocks noGrp="1"/>
          </p:cNvSpPr>
          <p:nvPr>
            <p:ph type="body" sz="quarter" idx="4294967295"/>
          </p:nvPr>
        </p:nvSpPr>
        <p:spPr>
          <a:xfrm>
            <a:off x="765343" y="3053216"/>
            <a:ext cx="4702175" cy="1661993"/>
          </a:xfrm>
        </p:spPr>
        <p:txBody>
          <a:bodyPr/>
          <a:lstStyle/>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Declare </a:t>
            </a:r>
            <a:r>
              <a:rPr lang="en-US" sz="2400" dirty="0" smtClean="0">
                <a:solidFill>
                  <a:schemeClr val="bg1">
                    <a:alpha val="99000"/>
                  </a:schemeClr>
                </a:solidFill>
                <a:latin typeface="Consolas" pitchFamily="49" charset="0"/>
                <a:cs typeface="Consolas" pitchFamily="49" charset="0"/>
              </a:rPr>
              <a:t>&lt;!DOCTYPE html&gt;</a:t>
            </a:r>
            <a:br>
              <a:rPr lang="en-US" sz="2400" dirty="0" smtClean="0">
                <a:solidFill>
                  <a:schemeClr val="bg1">
                    <a:alpha val="99000"/>
                  </a:schemeClr>
                </a:solidFill>
                <a:latin typeface="Consolas" pitchFamily="49" charset="0"/>
                <a:cs typeface="Consolas" pitchFamily="49" charset="0"/>
              </a:rPr>
            </a:br>
            <a:endParaRPr lang="en-US" sz="2400" dirty="0" smtClean="0">
              <a:solidFill>
                <a:schemeClr val="bg1">
                  <a:alpha val="99000"/>
                </a:schemeClr>
              </a:solidFill>
              <a:latin typeface="Consolas" pitchFamily="49" charset="0"/>
              <a:ea typeface="Segoe UI" pitchFamily="34" charset="0"/>
              <a:cs typeface="Consolas" pitchFamily="49"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Get rid of old markup</a:t>
            </a:r>
            <a:br>
              <a:rPr lang="en-US" sz="2400" dirty="0" smtClean="0">
                <a:solidFill>
                  <a:schemeClr val="bg1">
                    <a:alpha val="99000"/>
                  </a:schemeClr>
                </a:solidFill>
                <a:ea typeface="Segoe UI" pitchFamily="34" charset="0"/>
                <a:cs typeface="Segoe UI" pitchFamily="34" charset="0"/>
              </a:rPr>
            </a:br>
            <a:endParaRPr lang="en-US" sz="2400" dirty="0" smtClean="0">
              <a:solidFill>
                <a:schemeClr val="bg1">
                  <a:alpha val="99000"/>
                </a:schemeClr>
              </a:solidFill>
              <a:ea typeface="Segoe UI" pitchFamily="34" charset="0"/>
              <a:cs typeface="Segoe UI" pitchFamily="34" charset="0"/>
            </a:endParaRPr>
          </a:p>
          <a:p>
            <a:pPr marL="304747" indent="-304747">
              <a:spcBef>
                <a:spcPts val="0"/>
              </a:spcBef>
              <a:buFont typeface="+mj-lt"/>
              <a:buAutoNum type="arabicPeriod"/>
            </a:pPr>
            <a:r>
              <a:rPr lang="en-US" sz="2400" dirty="0" smtClean="0">
                <a:solidFill>
                  <a:schemeClr val="bg1">
                    <a:alpha val="99000"/>
                  </a:schemeClr>
                </a:solidFill>
                <a:ea typeface="Segoe UI" pitchFamily="34" charset="0"/>
                <a:cs typeface="Segoe UI" pitchFamily="34" charset="0"/>
              </a:rPr>
              <a:t>Implement feature detection</a:t>
            </a:r>
          </a:p>
        </p:txBody>
      </p:sp>
    </p:spTree>
    <p:extLst>
      <p:ext uri="{BB962C8B-B14F-4D97-AF65-F5344CB8AC3E}">
        <p14:creationId xmlns:p14="http://schemas.microsoft.com/office/powerpoint/2010/main" val="397414443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Better D</a:t>
            </a:r>
            <a:r>
              <a:rPr lang="en-US" dirty="0" smtClean="0"/>
              <a:t>eveloper Tools</a:t>
            </a:r>
            <a:endParaRPr lang="en-US" dirty="0"/>
          </a:p>
        </p:txBody>
      </p:sp>
    </p:spTree>
    <p:extLst>
      <p:ext uri="{BB962C8B-B14F-4D97-AF65-F5344CB8AC3E}">
        <p14:creationId xmlns:p14="http://schemas.microsoft.com/office/powerpoint/2010/main" val="248751766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a:t>
            </a:r>
            <a:r>
              <a:rPr lang="en-US" dirty="0" err="1" smtClean="0"/>
              <a:t>Compat</a:t>
            </a:r>
            <a:r>
              <a:rPr lang="en-US" dirty="0" smtClean="0"/>
              <a:t> Inspector</a:t>
            </a:r>
            <a:endParaRPr lang="en-US" dirty="0"/>
          </a:p>
        </p:txBody>
      </p:sp>
      <p:sp>
        <p:nvSpPr>
          <p:cNvPr id="3" name="Text Placeholder 2"/>
          <p:cNvSpPr>
            <a:spLocks noGrp="1"/>
          </p:cNvSpPr>
          <p:nvPr>
            <p:ph type="body" sz="quarter" idx="10"/>
          </p:nvPr>
        </p:nvSpPr>
        <p:spPr>
          <a:xfrm>
            <a:off x="519112" y="1447799"/>
            <a:ext cx="11149013" cy="553998"/>
          </a:xfrm>
        </p:spPr>
        <p:txBody>
          <a:bodyPr/>
          <a:lstStyle/>
          <a:p>
            <a:r>
              <a:rPr lang="en-US" dirty="0">
                <a:solidFill>
                  <a:schemeClr val="tx2">
                    <a:alpha val="99000"/>
                  </a:schemeClr>
                </a:solidFill>
              </a:rPr>
              <a:t>JS library + </a:t>
            </a:r>
            <a:r>
              <a:rPr lang="en-US" dirty="0" err="1">
                <a:solidFill>
                  <a:schemeClr val="tx2">
                    <a:alpha val="99000"/>
                  </a:schemeClr>
                </a:solidFill>
              </a:rPr>
              <a:t>Fiddlr</a:t>
            </a:r>
            <a:r>
              <a:rPr lang="en-US" dirty="0">
                <a:solidFill>
                  <a:schemeClr val="tx2">
                    <a:alpha val="99000"/>
                  </a:schemeClr>
                </a:solidFill>
              </a:rPr>
              <a:t> = automatic old markup </a:t>
            </a:r>
            <a:r>
              <a:rPr lang="en-US" dirty="0" smtClean="0">
                <a:solidFill>
                  <a:schemeClr val="tx2">
                    <a:alpha val="99000"/>
                  </a:schemeClr>
                </a:solidFill>
              </a:rPr>
              <a:t>detection</a:t>
            </a:r>
            <a:endParaRPr lang="en-US" sz="3600" dirty="0">
              <a:solidFill>
                <a:schemeClr val="tx2">
                  <a:alpha val="99000"/>
                </a:schemeClr>
              </a:solidFill>
            </a:endParaRPr>
          </a:p>
        </p:txBody>
      </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100" dirty="0">
              <a:solidFill>
                <a:schemeClr val="tx2">
                  <a:alpha val="99000"/>
                </a:schemeClr>
              </a:solidFill>
            </a:endParaRPr>
          </a:p>
        </p:txBody>
      </p:sp>
      <p:pic>
        <p:nvPicPr>
          <p:cNvPr id="9218" name="Picture 2" descr="Screen shot of the new IE10 Metro style Compat Insp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9" y="2181458"/>
            <a:ext cx="6408812" cy="38798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creen show of the Compat Inspector widget displayed when its installed on a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1043" y="3650255"/>
            <a:ext cx="2733293" cy="942229"/>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Rectangle 4"/>
          <p:cNvSpPr/>
          <p:nvPr/>
        </p:nvSpPr>
        <p:spPr bwMode="auto">
          <a:xfrm>
            <a:off x="517525" y="6229067"/>
            <a:ext cx="1358776" cy="38445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23" y="6240942"/>
            <a:ext cx="10353779" cy="51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41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Try the F12 Developer Tools</a:t>
            </a:r>
            <a:endParaRPr lang="en-US" dirty="0"/>
          </a:p>
        </p:txBody>
      </p:sp>
      <p:grpSp>
        <p:nvGrpSpPr>
          <p:cNvPr id="3" name="Group 2"/>
          <p:cNvGrpSpPr/>
          <p:nvPr/>
        </p:nvGrpSpPr>
        <p:grpSpPr>
          <a:xfrm>
            <a:off x="1074908" y="1584278"/>
            <a:ext cx="10039009" cy="5096971"/>
            <a:chOff x="519111" y="1584278"/>
            <a:chExt cx="10039009" cy="5096971"/>
          </a:xfrm>
        </p:grpSpPr>
        <p:pic>
          <p:nvPicPr>
            <p:cNvPr id="10244" name="Picture 4" descr="Screen shot of the Attributes tab showing a selected element and its attributes"/>
            <p:cNvPicPr>
              <a:picLocks noChangeAspect="1" noChangeArrowheads="1"/>
            </p:cNvPicPr>
            <p:nvPr/>
          </p:nvPicPr>
          <p:blipFill rotWithShape="1">
            <a:blip r:embed="rId3">
              <a:extLst>
                <a:ext uri="{28A0092B-C50C-407E-A947-70E740481C1C}">
                  <a14:useLocalDpi xmlns:a14="http://schemas.microsoft.com/office/drawing/2010/main" val="0"/>
                </a:ext>
              </a:extLst>
            </a:blip>
            <a:srcRect l="2110" t="5578" r="2031" b="6078"/>
            <a:stretch/>
          </p:blipFill>
          <p:spPr bwMode="auto">
            <a:xfrm>
              <a:off x="5438432" y="1584278"/>
              <a:ext cx="5119688" cy="16287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48" name="Picture 8" descr="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32" y="3474490"/>
              <a:ext cx="5119688" cy="32067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hlinkClick r:id="rId5"/>
            </p:cNvPr>
            <p:cNvSpPr/>
            <p:nvPr/>
          </p:nvSpPr>
          <p:spPr bwMode="auto">
            <a:xfrm>
              <a:off x="519112" y="1584278"/>
              <a:ext cx="4629830" cy="1371600"/>
            </a:xfrm>
            <a:prstGeom prst="rect">
              <a:avLst/>
            </a:prstGeom>
            <a:solidFill>
              <a:schemeClr val="accent1"/>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Inspect, edit, and save </a:t>
              </a:r>
              <a:r>
                <a:rPr lang="en-US" dirty="0" smtClean="0">
                  <a:solidFill>
                    <a:schemeClr val="bg1">
                      <a:alpha val="99000"/>
                    </a:schemeClr>
                  </a:solidFill>
                </a:rPr>
                <a:t>HTML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CSS elements </a:t>
              </a:r>
              <a:r>
                <a:rPr lang="en-US" dirty="0" smtClean="0">
                  <a:solidFill>
                    <a:schemeClr val="bg1">
                      <a:alpha val="99000"/>
                    </a:schemeClr>
                  </a:solidFill>
                </a:rPr>
                <a:t>at </a:t>
              </a:r>
              <a:r>
                <a:rPr lang="en-US" dirty="0">
                  <a:solidFill>
                    <a:schemeClr val="bg1">
                      <a:alpha val="99000"/>
                    </a:schemeClr>
                  </a:solidFill>
                </a:rPr>
                <a:t>one-click</a:t>
              </a:r>
            </a:p>
          </p:txBody>
        </p:sp>
        <p:sp>
          <p:nvSpPr>
            <p:cNvPr id="8" name="Rectangle 7">
              <a:hlinkClick r:id="rId5"/>
            </p:cNvPr>
            <p:cNvSpPr/>
            <p:nvPr/>
          </p:nvSpPr>
          <p:spPr bwMode="auto">
            <a:xfrm>
              <a:off x="519112" y="3231333"/>
              <a:ext cx="4629830" cy="1371600"/>
            </a:xfrm>
            <a:prstGeom prst="rect">
              <a:avLst/>
            </a:prstGeom>
            <a:solidFill>
              <a:schemeClr val="accent6"/>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Change </a:t>
              </a:r>
              <a:r>
                <a:rPr lang="en-US" dirty="0" smtClean="0">
                  <a:solidFill>
                    <a:schemeClr val="bg1">
                      <a:alpha val="99000"/>
                    </a:schemeClr>
                  </a:solidFill>
                </a:rPr>
                <a:t>rendering engines </a:t>
              </a:r>
              <a:r>
                <a:rPr lang="en-US" dirty="0">
                  <a:solidFill>
                    <a:schemeClr val="bg1">
                      <a:alpha val="99000"/>
                    </a:schemeClr>
                  </a:solidFill>
                </a:rPr>
                <a:t>between standards-based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old markup</a:t>
              </a:r>
            </a:p>
          </p:txBody>
        </p:sp>
        <p:sp>
          <p:nvSpPr>
            <p:cNvPr id="9" name="Rectangle 8">
              <a:hlinkClick r:id="rId5"/>
            </p:cNvPr>
            <p:cNvSpPr/>
            <p:nvPr/>
          </p:nvSpPr>
          <p:spPr bwMode="auto">
            <a:xfrm>
              <a:off x="519111" y="4878388"/>
              <a:ext cx="4629831" cy="1371600"/>
            </a:xfrm>
            <a:prstGeom prst="rect">
              <a:avLst/>
            </a:prstGeom>
            <a:solidFill>
              <a:schemeClr val="accent4"/>
            </a:solidFill>
            <a:ln>
              <a:no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60947" rIns="91440" bIns="60947" numCol="1" rtlCol="0" anchor="ctr" anchorCtr="0" compatLnSpc="1">
              <a:prstTxWarp prst="textNoShape">
                <a:avLst/>
              </a:prstTxWarp>
            </a:bodyPr>
            <a:lstStyle/>
            <a:p>
              <a:r>
                <a:rPr lang="en-US" dirty="0">
                  <a:solidFill>
                    <a:schemeClr val="bg1">
                      <a:alpha val="99000"/>
                    </a:schemeClr>
                  </a:solidFill>
                </a:rPr>
                <a:t>Debug script performance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and </a:t>
              </a:r>
              <a:r>
                <a:rPr lang="en-US" dirty="0">
                  <a:solidFill>
                    <a:schemeClr val="bg1">
                      <a:alpha val="99000"/>
                    </a:schemeClr>
                  </a:solidFill>
                </a:rPr>
                <a:t>get real-time </a:t>
              </a:r>
              <a:r>
                <a:rPr lang="en-US" dirty="0" smtClean="0">
                  <a:solidFill>
                    <a:schemeClr val="bg1">
                      <a:alpha val="99000"/>
                    </a:schemeClr>
                  </a:solidFill>
                </a:rPr>
                <a:t>network diagnostics</a:t>
              </a:r>
              <a:endParaRPr lang="en-US" dirty="0">
                <a:solidFill>
                  <a:schemeClr val="bg1">
                    <a:alpha val="99000"/>
                  </a:schemeClr>
                </a:solidFill>
              </a:endParaRPr>
            </a:p>
          </p:txBody>
        </p:sp>
      </p:grpSp>
    </p:spTree>
    <p:extLst>
      <p:ext uri="{BB962C8B-B14F-4D97-AF65-F5344CB8AC3E}">
        <p14:creationId xmlns:p14="http://schemas.microsoft.com/office/powerpoint/2010/main" val="30993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695450"/>
            <a:ext cx="12188825" cy="4084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0"/>
            <a:ext cx="9698776" cy="747897"/>
          </a:xfrm>
        </p:spPr>
        <p:txBody>
          <a:bodyPr/>
          <a:lstStyle/>
          <a:p>
            <a:r>
              <a:rPr lang="en-US" dirty="0" smtClean="0"/>
              <a:t>IE Puts the Focus Back on Your Site</a:t>
            </a:r>
            <a:endParaRPr lang="en-US" dirty="0"/>
          </a:p>
        </p:txBody>
      </p:sp>
      <p:pic>
        <p:nvPicPr>
          <p:cNvPr id="62468" name="Picture 4" descr="C:\Users\bradyg\AppData\Local\Temp\SNAGHTMLcf2e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37" y="1128911"/>
            <a:ext cx="8426551" cy="511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7398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Cross-Browser Web Standards</a:t>
            </a: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226516937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Built for </a:t>
            </a:r>
            <a:r>
              <a:rPr lang="en-US" dirty="0" smtClean="0"/>
              <a:t>Touch </a:t>
            </a:r>
            <a:br>
              <a:rPr lang="en-US" dirty="0" smtClean="0"/>
            </a:br>
            <a:r>
              <a:rPr lang="en-US" dirty="0" smtClean="0"/>
              <a:t>in </a:t>
            </a:r>
            <a:r>
              <a:rPr lang="en-US" dirty="0"/>
              <a:t>Windows 8</a:t>
            </a:r>
          </a:p>
        </p:txBody>
      </p:sp>
    </p:spTree>
    <p:extLst>
      <p:ext uri="{BB962C8B-B14F-4D97-AF65-F5344CB8AC3E}">
        <p14:creationId xmlns:p14="http://schemas.microsoft.com/office/powerpoint/2010/main" val="216536797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Touch first UI</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421" y="5098301"/>
            <a:ext cx="11272246" cy="5932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56126" y="2104580"/>
            <a:ext cx="2630326" cy="1841856"/>
            <a:chOff x="455617" y="1580883"/>
            <a:chExt cx="1973258" cy="1381392"/>
          </a:xfrm>
        </p:grpSpPr>
        <p:sp>
          <p:nvSpPr>
            <p:cNvPr id="7" name="Rectangle 6"/>
            <p:cNvSpPr/>
            <p:nvPr/>
          </p:nvSpPr>
          <p:spPr>
            <a:xfrm>
              <a:off x="455617" y="1580883"/>
              <a:ext cx="1973258" cy="1381392"/>
            </a:xfrm>
            <a:prstGeom prst="rect">
              <a:avLst/>
            </a:prstGeom>
            <a:solidFill>
              <a:schemeClr val="accent1"/>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Press &amp; Hold to Learn</a:t>
              </a:r>
              <a:endParaRPr lang="en-US" sz="1600" b="1" dirty="0">
                <a:solidFill>
                  <a:schemeClr val="bg1">
                    <a:alpha val="99000"/>
                  </a:schemeClr>
                </a:solidFill>
                <a:latin typeface="Courier New" pitchFamily="49" charset="0"/>
                <a:cs typeface="Courier New" pitchFamily="49"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203" y="1946504"/>
              <a:ext cx="1617698" cy="867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9038315" y="2104580"/>
            <a:ext cx="2596378" cy="1841856"/>
            <a:chOff x="6829425" y="1578435"/>
            <a:chExt cx="1947791" cy="1381392"/>
          </a:xfrm>
        </p:grpSpPr>
        <p:sp>
          <p:nvSpPr>
            <p:cNvPr id="10" name="Rectangle 9"/>
            <p:cNvSpPr/>
            <p:nvPr/>
          </p:nvSpPr>
          <p:spPr>
            <a:xfrm>
              <a:off x="6829425" y="1578435"/>
              <a:ext cx="1947791" cy="1381392"/>
            </a:xfrm>
            <a:prstGeom prst="rect">
              <a:avLst/>
            </a:prstGeom>
            <a:solidFill>
              <a:schemeClr val="accent2"/>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solidFill>
                </a:rPr>
                <a:t>Tap for Primary Action</a:t>
              </a:r>
              <a:endParaRPr lang="en-US" sz="1900" b="1" dirty="0">
                <a:solidFill>
                  <a:schemeClr val="bg1"/>
                </a:solidFill>
                <a:latin typeface="Courier New" pitchFamily="49" charset="0"/>
                <a:cs typeface="Courier New" pitchFamily="49" charset="0"/>
              </a:endParaRP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64596" y="1946504"/>
              <a:ext cx="1460204"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p:nvPr/>
        </p:nvGrpSpPr>
        <p:grpSpPr>
          <a:xfrm>
            <a:off x="3431483" y="2104580"/>
            <a:ext cx="2615520" cy="1841856"/>
            <a:chOff x="2609849" y="1580883"/>
            <a:chExt cx="1962151" cy="1381392"/>
          </a:xfrm>
        </p:grpSpPr>
        <p:sp>
          <p:nvSpPr>
            <p:cNvPr id="13" name="Rectangle 12"/>
            <p:cNvSpPr/>
            <p:nvPr/>
          </p:nvSpPr>
          <p:spPr>
            <a:xfrm>
              <a:off x="2609849" y="1580883"/>
              <a:ext cx="1962151" cy="1381392"/>
            </a:xfrm>
            <a:prstGeom prst="rect">
              <a:avLst/>
            </a:prstGeom>
            <a:solidFill>
              <a:schemeClr val="accent4"/>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Pinch to Stretch/Zoom</a:t>
              </a:r>
              <a:endParaRPr lang="en-US" sz="1900" b="1" dirty="0">
                <a:solidFill>
                  <a:schemeClr val="bg1">
                    <a:alpha val="99000"/>
                  </a:schemeClr>
                </a:solidFill>
                <a:latin typeface="Courier New" pitchFamily="49" charset="0"/>
                <a:cs typeface="Courier New" pitchFamily="49" charset="0"/>
              </a:endParaRPr>
            </a:p>
          </p:txBody>
        </p: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61868" y="1946505"/>
              <a:ext cx="1664048" cy="87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6292034" y="2104580"/>
            <a:ext cx="2501248" cy="1841856"/>
            <a:chOff x="4762500" y="1578435"/>
            <a:chExt cx="1876425" cy="1381392"/>
          </a:xfrm>
        </p:grpSpPr>
        <p:sp>
          <p:nvSpPr>
            <p:cNvPr id="16" name="Rectangle 15"/>
            <p:cNvSpPr/>
            <p:nvPr/>
          </p:nvSpPr>
          <p:spPr>
            <a:xfrm>
              <a:off x="4762500" y="1578435"/>
              <a:ext cx="1876425" cy="1381392"/>
            </a:xfrm>
            <a:prstGeom prst="rect">
              <a:avLst/>
            </a:prstGeom>
            <a:solidFill>
              <a:schemeClr val="accent6"/>
            </a:solidFill>
            <a:ln>
              <a:noFill/>
            </a:ln>
            <a:effectLst>
              <a:outerShdw blurRad="50800" dist="12700" dir="270000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900" dirty="0">
                  <a:solidFill>
                    <a:schemeClr val="bg1">
                      <a:alpha val="99000"/>
                    </a:schemeClr>
                  </a:solidFill>
                </a:rPr>
                <a:t>Turn to Rotate</a:t>
              </a:r>
              <a:endParaRPr lang="en-US" sz="1900" b="1" dirty="0">
                <a:solidFill>
                  <a:schemeClr val="bg1">
                    <a:alpha val="99000"/>
                  </a:schemeClr>
                </a:solidFill>
                <a:latin typeface="Courier New" pitchFamily="49" charset="0"/>
                <a:cs typeface="Courier New" pitchFamily="49" charset="0"/>
              </a:endParaRPr>
            </a:p>
          </p:txBody>
        </p:sp>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24736" y="1946504"/>
              <a:ext cx="1573035" cy="86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Use the MSPointers API to create multi-touch input for many </a:t>
            </a:r>
            <a:r>
              <a:rPr lang="en-US" sz="2700" dirty="0" smtClean="0">
                <a:solidFill>
                  <a:schemeClr val="tx2">
                    <a:alpha val="99000"/>
                  </a:schemeClr>
                </a:solidFill>
                <a:latin typeface="Segoe UI Light" pitchFamily="34" charset="0"/>
              </a:rPr>
              <a:t>devices</a:t>
            </a:r>
            <a:endParaRPr lang="en-US" sz="2100" dirty="0">
              <a:solidFill>
                <a:schemeClr val="tx2">
                  <a:alpha val="99000"/>
                </a:schemeClr>
              </a:solidFill>
              <a:latin typeface="Segoe UI Light" pitchFamily="34" charset="0"/>
            </a:endParaRPr>
          </a:p>
        </p:txBody>
      </p:sp>
      <p:sp>
        <p:nvSpPr>
          <p:cNvPr id="2" name="Rectangular Callout 1"/>
          <p:cNvSpPr/>
          <p:nvPr/>
        </p:nvSpPr>
        <p:spPr bwMode="auto">
          <a:xfrm>
            <a:off x="654101" y="5873966"/>
            <a:ext cx="640355"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Back</a:t>
            </a:r>
            <a:endParaRPr lang="en-US" sz="1400" b="1" dirty="0">
              <a:solidFill>
                <a:schemeClr val="bg1">
                  <a:alpha val="99000"/>
                </a:schemeClr>
              </a:solidFill>
              <a:latin typeface="Courier New" pitchFamily="49" charset="0"/>
              <a:cs typeface="Courier New" pitchFamily="49" charset="0"/>
            </a:endParaRPr>
          </a:p>
        </p:txBody>
      </p:sp>
      <p:sp>
        <p:nvSpPr>
          <p:cNvPr id="20" name="Rectangular Callout 19"/>
          <p:cNvSpPr/>
          <p:nvPr/>
        </p:nvSpPr>
        <p:spPr bwMode="auto">
          <a:xfrm>
            <a:off x="1864151" y="5873969"/>
            <a:ext cx="3321753" cy="363883"/>
          </a:xfrm>
          <a:prstGeom prst="wedgeRectCallout">
            <a:avLst>
              <a:gd name="adj1" fmla="val -20495"/>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Auto-complete touch keyboard</a:t>
            </a:r>
            <a:endParaRPr lang="en-US" sz="1400" b="1" dirty="0">
              <a:solidFill>
                <a:schemeClr val="bg1">
                  <a:alpha val="99000"/>
                </a:schemeClr>
              </a:solidFill>
              <a:latin typeface="Courier New" pitchFamily="49" charset="0"/>
              <a:cs typeface="Courier New" pitchFamily="49" charset="0"/>
            </a:endParaRPr>
          </a:p>
        </p:txBody>
      </p:sp>
      <p:sp>
        <p:nvSpPr>
          <p:cNvPr id="21" name="Rectangular Callout 20"/>
          <p:cNvSpPr/>
          <p:nvPr/>
        </p:nvSpPr>
        <p:spPr bwMode="auto">
          <a:xfrm>
            <a:off x="9230441" y="5856299"/>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Refresh</a:t>
            </a:r>
            <a:endParaRPr lang="en-US" sz="1400" b="1" dirty="0">
              <a:solidFill>
                <a:schemeClr val="bg1">
                  <a:alpha val="99000"/>
                </a:schemeClr>
              </a:solidFill>
              <a:latin typeface="Courier New" pitchFamily="49" charset="0"/>
              <a:cs typeface="Courier New" pitchFamily="49" charset="0"/>
            </a:endParaRPr>
          </a:p>
        </p:txBody>
      </p:sp>
      <p:sp>
        <p:nvSpPr>
          <p:cNvPr id="22" name="Rectangular Callout 21"/>
          <p:cNvSpPr/>
          <p:nvPr/>
        </p:nvSpPr>
        <p:spPr bwMode="auto">
          <a:xfrm>
            <a:off x="11085262" y="5851054"/>
            <a:ext cx="804496" cy="363883"/>
          </a:xfrm>
          <a:prstGeom prst="wedgeRectCallout">
            <a:avLst>
              <a:gd name="adj1" fmla="val -20143"/>
              <a:gd name="adj2" fmla="val -74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Forward</a:t>
            </a:r>
            <a:endParaRPr lang="en-US" sz="1400" b="1" dirty="0">
              <a:solidFill>
                <a:schemeClr val="bg1">
                  <a:alpha val="99000"/>
                </a:schemeClr>
              </a:solidFill>
              <a:latin typeface="Courier New" pitchFamily="49" charset="0"/>
              <a:cs typeface="Courier New" pitchFamily="49" charset="0"/>
            </a:endParaRPr>
          </a:p>
        </p:txBody>
      </p:sp>
      <p:sp>
        <p:nvSpPr>
          <p:cNvPr id="23" name="Rectangular Callout 22"/>
          <p:cNvSpPr/>
          <p:nvPr/>
        </p:nvSpPr>
        <p:spPr bwMode="auto">
          <a:xfrm>
            <a:off x="9733892" y="4531082"/>
            <a:ext cx="114013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Pin this site</a:t>
            </a:r>
            <a:endParaRPr lang="en-US" sz="1400" b="1" dirty="0">
              <a:solidFill>
                <a:schemeClr val="bg1">
                  <a:alpha val="99000"/>
                </a:schemeClr>
              </a:solidFill>
              <a:latin typeface="Courier New" pitchFamily="49" charset="0"/>
              <a:cs typeface="Courier New" pitchFamily="49" charset="0"/>
            </a:endParaRPr>
          </a:p>
        </p:txBody>
      </p:sp>
      <p:sp>
        <p:nvSpPr>
          <p:cNvPr id="24" name="Rectangular Callout 23"/>
          <p:cNvSpPr/>
          <p:nvPr/>
        </p:nvSpPr>
        <p:spPr bwMode="auto">
          <a:xfrm>
            <a:off x="892581" y="4513419"/>
            <a:ext cx="1929800" cy="363883"/>
          </a:xfrm>
          <a:prstGeom prst="wedgeRectCallout">
            <a:avLst>
              <a:gd name="adj1" fmla="val -21241"/>
              <a:gd name="adj2" fmla="val 87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Get the metro app</a:t>
            </a:r>
            <a:endParaRPr lang="en-US" sz="1400" b="1" dirty="0">
              <a:solidFill>
                <a:schemeClr val="bg1">
                  <a:alpha val="99000"/>
                </a:schemeClr>
              </a:solidFill>
              <a:latin typeface="Courier New" pitchFamily="49" charset="0"/>
              <a:cs typeface="Courier New" pitchFamily="49" charset="0"/>
            </a:endParaRPr>
          </a:p>
        </p:txBody>
      </p:sp>
      <p:sp>
        <p:nvSpPr>
          <p:cNvPr id="25" name="Rectangular Callout 24"/>
          <p:cNvSpPr/>
          <p:nvPr/>
        </p:nvSpPr>
        <p:spPr bwMode="auto">
          <a:xfrm>
            <a:off x="10210846" y="5856299"/>
            <a:ext cx="804496" cy="363883"/>
          </a:xfrm>
          <a:prstGeom prst="wedgeRectCallout">
            <a:avLst>
              <a:gd name="adj1" fmla="val 13892"/>
              <a:gd name="adj2" fmla="val -795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9" tIns="60949" rIns="60949" bIns="60949" numCol="1" spcCol="0" rtlCol="0" fromWordArt="0" anchor="ctr" anchorCtr="0" forceAA="0" compatLnSpc="1">
            <a:prstTxWarp prst="textNoShape">
              <a:avLst/>
            </a:prstTxWarp>
            <a:noAutofit/>
          </a:bodyPr>
          <a:lstStyle/>
          <a:p>
            <a:pPr algn="ctr" defTabSz="1218585" fontAlgn="base">
              <a:spcBef>
                <a:spcPct val="0"/>
              </a:spcBef>
              <a:spcAft>
                <a:spcPct val="0"/>
              </a:spcAft>
            </a:pPr>
            <a:r>
              <a:rPr lang="en-US" sz="1500" dirty="0">
                <a:solidFill>
                  <a:schemeClr val="bg1">
                    <a:alpha val="99000"/>
                  </a:schemeClr>
                </a:solidFill>
              </a:rPr>
              <a:t>Tools</a:t>
            </a:r>
            <a:endParaRPr lang="en-US" sz="1400" b="1" dirty="0">
              <a:solidFill>
                <a:schemeClr val="bg1">
                  <a:alpha val="99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4353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937658"/>
            <a:ext cx="12188825" cy="467586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smtClean="0"/>
              <a:t>Plug-in Free Browsing</a:t>
            </a:r>
            <a:endParaRPr lang="en-US" dirty="0"/>
          </a:p>
        </p:txBody>
      </p:sp>
      <p:sp>
        <p:nvSpPr>
          <p:cNvPr id="5" name="Text Placeholder 2"/>
          <p:cNvSpPr txBox="1">
            <a:spLocks/>
          </p:cNvSpPr>
          <p:nvPr/>
        </p:nvSpPr>
        <p:spPr>
          <a:xfrm>
            <a:off x="519113" y="1447801"/>
            <a:ext cx="11300642"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Develop a faster, consistent, and more secure user experience for rich media:</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grpSp>
        <p:nvGrpSpPr>
          <p:cNvPr id="8" name="Group 7"/>
          <p:cNvGrpSpPr/>
          <p:nvPr/>
        </p:nvGrpSpPr>
        <p:grpSpPr>
          <a:xfrm>
            <a:off x="261255" y="2329543"/>
            <a:ext cx="4778828" cy="3920445"/>
            <a:chOff x="359229" y="2329543"/>
            <a:chExt cx="4778828" cy="3920445"/>
          </a:xfrm>
        </p:grpSpPr>
        <p:sp>
          <p:nvSpPr>
            <p:cNvPr id="13" name="Text Placeholder 2"/>
            <p:cNvSpPr txBox="1">
              <a:spLocks/>
            </p:cNvSpPr>
            <p:nvPr/>
          </p:nvSpPr>
          <p:spPr>
            <a:xfrm>
              <a:off x="359229" y="2329543"/>
              <a:ext cx="4778828" cy="3920445"/>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Feature detect plug-in free:</a:t>
              </a:r>
              <a:r>
                <a:rPr lang="en-US" sz="2100" dirty="0"/>
                <a:t/>
              </a:r>
              <a:br>
                <a:rPr lang="en-US" sz="2100" dirty="0"/>
              </a:br>
              <a:endParaRPr lang="en-US" sz="2100" dirty="0"/>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71"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72521" y="4509943"/>
              <a:ext cx="1281098" cy="159981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377" y="3845563"/>
            <a:ext cx="1161747" cy="569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866419" y="2329544"/>
            <a:ext cx="5020777" cy="3920444"/>
            <a:chOff x="6920849" y="2329544"/>
            <a:chExt cx="5020777" cy="3920444"/>
          </a:xfrm>
        </p:grpSpPr>
        <p:sp>
          <p:nvSpPr>
            <p:cNvPr id="14" name="Text Placeholder 2"/>
            <p:cNvSpPr txBox="1">
              <a:spLocks/>
            </p:cNvSpPr>
            <p:nvPr/>
          </p:nvSpPr>
          <p:spPr>
            <a:xfrm>
              <a:off x="6920849" y="2329544"/>
              <a:ext cx="5020777" cy="3920444"/>
            </a:xfrm>
            <a:prstGeom prst="rect">
              <a:avLst/>
            </a:prstGeom>
            <a:solidFill>
              <a:schemeClr val="accent1"/>
            </a:solidFill>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t>Fallback gracefully:</a:t>
              </a:r>
              <a:r>
                <a:rPr lang="en-US" sz="2100" dirty="0"/>
                <a:t/>
              </a:r>
              <a:br>
                <a:rPr lang="en-US" sz="2100" dirty="0"/>
              </a:br>
              <a:endParaRPr lang="en-US" sz="2100" dirty="0"/>
            </a:p>
          </p:txBody>
        </p:sp>
        <p:grpSp>
          <p:nvGrpSpPr>
            <p:cNvPr id="3" name="Group 2"/>
            <p:cNvGrpSpPr/>
            <p:nvPr/>
          </p:nvGrpSpPr>
          <p:grpSpPr>
            <a:xfrm>
              <a:off x="7137772" y="2880140"/>
              <a:ext cx="4586930" cy="3227727"/>
              <a:chOff x="7159776" y="2880140"/>
              <a:chExt cx="4586930" cy="3227727"/>
            </a:xfrm>
          </p:grpSpPr>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776" y="2880140"/>
                <a:ext cx="4171031" cy="298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893242" y="4511829"/>
                <a:ext cx="1853464" cy="15960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6972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Pinning Evolved</a:t>
            </a:r>
            <a:endParaRPr lang="en-US" dirty="0"/>
          </a:p>
        </p:txBody>
      </p:sp>
      <p:pic>
        <p:nvPicPr>
          <p:cNvPr id="2050" name="Picture 2" descr="http://blogs.msdn.com/cfs-file.ashx/__key/communityserver-blogs-components-weblogfiles/00-00-01-29-43-metablogapi/2021.10_2D002D002D00_pinned_5F00_70583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647" y="1447801"/>
            <a:ext cx="9111488" cy="5122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519114" y="1447801"/>
            <a:ext cx="3393677"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Your site pinned to the Windows 8 start screen</a:t>
            </a: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Outside-of-browser notifications</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1600" dirty="0">
              <a:solidFill>
                <a:schemeClr val="tx2">
                  <a:alpha val="99000"/>
                </a:schemeClr>
              </a:solidFill>
              <a:latin typeface="Segoe UI Light" pitchFamily="34" charset="0"/>
            </a:endParaRPr>
          </a:p>
          <a:p>
            <a:pPr marL="0" indent="0">
              <a:buNone/>
            </a:pPr>
            <a:endParaRPr lang="en-US" sz="1600" dirty="0">
              <a:solidFill>
                <a:schemeClr val="tx2">
                  <a:alpha val="99000"/>
                </a:schemeClr>
              </a:solidFill>
              <a:latin typeface="Segoe UI Light" pitchFamily="34" charset="0"/>
            </a:endParaRPr>
          </a:p>
          <a:p>
            <a:pPr marL="0" indent="0">
              <a:buNone/>
            </a:pPr>
            <a:r>
              <a:rPr lang="en-US" sz="2700" dirty="0">
                <a:solidFill>
                  <a:schemeClr val="tx2">
                    <a:alpha val="99000"/>
                  </a:schemeClr>
                </a:solidFill>
                <a:latin typeface="Segoe UI Light" pitchFamily="34" charset="0"/>
              </a:rPr>
              <a:t>Easily discovered </a:t>
            </a:r>
            <a:r>
              <a:rPr lang="en-US" sz="2700" dirty="0" smtClean="0">
                <a:solidFill>
                  <a:schemeClr val="tx2">
                    <a:alpha val="99000"/>
                  </a:schemeClr>
                </a:solidFill>
                <a:latin typeface="Segoe UI Light" pitchFamily="34" charset="0"/>
              </a:rPr>
              <a:t/>
            </a:r>
            <a:br>
              <a:rPr lang="en-US" sz="2700" dirty="0" smtClean="0">
                <a:solidFill>
                  <a:schemeClr val="tx2">
                    <a:alpha val="99000"/>
                  </a:schemeClr>
                </a:solidFill>
                <a:latin typeface="Segoe UI Light" pitchFamily="34" charset="0"/>
              </a:rPr>
            </a:br>
            <a:r>
              <a:rPr lang="en-US" sz="2700" dirty="0" smtClean="0">
                <a:solidFill>
                  <a:schemeClr val="tx2">
                    <a:alpha val="99000"/>
                  </a:schemeClr>
                </a:solidFill>
                <a:latin typeface="Segoe UI Light" pitchFamily="34" charset="0"/>
              </a:rPr>
              <a:t>by </a:t>
            </a:r>
            <a:r>
              <a:rPr lang="en-US" sz="2700" dirty="0">
                <a:solidFill>
                  <a:schemeClr val="tx2">
                    <a:alpha val="99000"/>
                  </a:schemeClr>
                </a:solidFill>
                <a:latin typeface="Segoe UI Light" pitchFamily="34" charset="0"/>
              </a:rPr>
              <a:t>your users</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90" y="4631913"/>
            <a:ext cx="477469" cy="55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7136" y="3348287"/>
            <a:ext cx="2152089" cy="50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Metro App Discovered</a:t>
            </a:r>
            <a:endParaRPr lang="en-US" dirty="0"/>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13992" y="3573873"/>
            <a:ext cx="2854494" cy="19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519114" y="1447801"/>
            <a:ext cx="11149011" cy="5181601"/>
          </a:xfrm>
          <a:prstGeom prst="rect">
            <a:avLst/>
          </a:prstGeom>
        </p:spPr>
        <p:txBody>
          <a:bodyPr lIns="121899" tIns="60949" rIns="121899" bIns="60949"/>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dirty="0">
                <a:solidFill>
                  <a:schemeClr val="tx2">
                    <a:alpha val="99000"/>
                  </a:schemeClr>
                </a:solidFill>
                <a:latin typeface="Segoe UI Light" pitchFamily="34" charset="0"/>
              </a:rPr>
              <a:t>Connect your app to your site in two lines of code:</a:t>
            </a:r>
          </a:p>
          <a:p>
            <a:pPr>
              <a:buFont typeface="Wingdings" pitchFamily="2" charset="2"/>
              <a:buChar char="§"/>
            </a:pPr>
            <a:endParaRPr lang="en-US" sz="1600" dirty="0">
              <a:solidFill>
                <a:schemeClr val="tx2">
                  <a:alpha val="99000"/>
                </a:schemeClr>
              </a:solidFill>
              <a:latin typeface="Segoe UI Light" pitchFamily="34" charset="0"/>
            </a:endParaRPr>
          </a:p>
          <a:p>
            <a:pPr>
              <a:buFont typeface="Wingdings" pitchFamily="2" charset="2"/>
              <a:buChar char="§"/>
            </a:pPr>
            <a:endParaRPr lang="en-US" sz="2700" dirty="0">
              <a:solidFill>
                <a:schemeClr val="tx2">
                  <a:alpha val="99000"/>
                </a:schemeClr>
              </a:solidFill>
              <a:latin typeface="Segoe UI Light" pitchFamily="34" charset="0"/>
            </a:endParaRPr>
          </a:p>
          <a:p>
            <a:pPr marL="0" indent="0">
              <a:buNone/>
            </a:pPr>
            <a:endParaRPr lang="en-US" sz="2700" dirty="0" smtClean="0">
              <a:solidFill>
                <a:schemeClr val="tx2">
                  <a:alpha val="99000"/>
                </a:schemeClr>
              </a:solidFill>
              <a:latin typeface="Segoe UI Light" pitchFamily="34" charset="0"/>
            </a:endParaRPr>
          </a:p>
          <a:p>
            <a:pPr marL="0" indent="0">
              <a:buNone/>
            </a:pPr>
            <a:r>
              <a:rPr lang="en-US" sz="2700" dirty="0" smtClean="0">
                <a:solidFill>
                  <a:schemeClr val="tx2">
                    <a:alpha val="99000"/>
                  </a:schemeClr>
                </a:solidFill>
                <a:latin typeface="Segoe UI Light" pitchFamily="34" charset="0"/>
              </a:rPr>
              <a:t>Users </a:t>
            </a:r>
            <a:r>
              <a:rPr lang="en-US" sz="2700" dirty="0">
                <a:solidFill>
                  <a:schemeClr val="tx2">
                    <a:alpha val="99000"/>
                  </a:schemeClr>
                </a:solidFill>
                <a:latin typeface="Segoe UI Light" pitchFamily="34" charset="0"/>
              </a:rPr>
              <a:t>switch from browser to app at one-click</a:t>
            </a:r>
            <a:r>
              <a:rPr lang="en-US" sz="2100" dirty="0">
                <a:solidFill>
                  <a:schemeClr val="tx2">
                    <a:alpha val="99000"/>
                  </a:schemeClr>
                </a:solidFill>
                <a:latin typeface="Segoe UI Light" pitchFamily="34" charset="0"/>
              </a:rPr>
              <a:t/>
            </a:r>
            <a:br>
              <a:rPr lang="en-US" sz="2100" dirty="0">
                <a:solidFill>
                  <a:schemeClr val="tx2">
                    <a:alpha val="99000"/>
                  </a:schemeClr>
                </a:solidFill>
                <a:latin typeface="Segoe UI Light" pitchFamily="34" charset="0"/>
              </a:rPr>
            </a:br>
            <a:endParaRPr lang="en-US" sz="2100" dirty="0">
              <a:solidFill>
                <a:schemeClr val="tx2">
                  <a:alpha val="99000"/>
                </a:schemeClr>
              </a:solidFill>
              <a:latin typeface="Segoe UI Light" pitchFamily="34" charset="0"/>
            </a:endParaRPr>
          </a:p>
        </p:txBody>
      </p:sp>
      <p:sp>
        <p:nvSpPr>
          <p:cNvPr id="3" name="Rectangle 2"/>
          <p:cNvSpPr/>
          <p:nvPr/>
        </p:nvSpPr>
        <p:spPr>
          <a:xfrm>
            <a:off x="517525" y="1981198"/>
            <a:ext cx="11158538" cy="759227"/>
          </a:xfrm>
          <a:prstGeom prst="rect">
            <a:avLst/>
          </a:prstGeom>
          <a:solidFill>
            <a:schemeClr val="accent6"/>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b" anchorCtr="0" compatLnSpc="1">
            <a:prstTxWarp prst="textNoShape">
              <a:avLst/>
            </a:prstTxWarp>
          </a:bodyPr>
          <a:lstStyle/>
          <a:p>
            <a:endParaRPr lang="en-US" sz="1800" dirty="0">
              <a:solidFill>
                <a:schemeClr val="bg1">
                  <a:alpha val="99000"/>
                </a:schemeClr>
              </a:solidFill>
              <a:latin typeface="Consolas" pitchFamily="49" charset="0"/>
              <a:cs typeface="Consolas" pitchFamily="49" charset="0"/>
            </a:endParaRPr>
          </a:p>
          <a:p>
            <a:r>
              <a:rPr lang="en-US" sz="1800" dirty="0">
                <a:solidFill>
                  <a:schemeClr val="bg1">
                    <a:alpha val="99000"/>
                  </a:schemeClr>
                </a:solidFill>
                <a:latin typeface="Consolas" pitchFamily="49" charset="0"/>
                <a:cs typeface="Consolas" pitchFamily="49" charset="0"/>
              </a:rPr>
              <a:t>&lt;metaname="msApplication-ID"content="microsoft.build.App"/&gt;</a:t>
            </a:r>
          </a:p>
          <a:p>
            <a:r>
              <a:rPr lang="en-US" sz="1800" dirty="0">
                <a:solidFill>
                  <a:schemeClr val="bg1">
                    <a:alpha val="99000"/>
                  </a:schemeClr>
                </a:solidFill>
                <a:latin typeface="Consolas" pitchFamily="49" charset="0"/>
                <a:cs typeface="Consolas" pitchFamily="49" charset="0"/>
              </a:rPr>
              <a:t>&lt;metaname="msApplication-PackageFamilyName"content="microsoft.build_8wekyb3d8bbwe"/&gt;</a:t>
            </a:r>
          </a:p>
        </p:txBody>
      </p:sp>
      <p:pic>
        <p:nvPicPr>
          <p:cNvPr id="8"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3366" y="3594268"/>
            <a:ext cx="2824658" cy="193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0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mtClean="0"/>
              <a:t>Cut the Rope</a:t>
            </a:r>
            <a:endParaRPr lang="en-US" dirty="0"/>
          </a:p>
        </p:txBody>
      </p:sp>
      <p:sp>
        <p:nvSpPr>
          <p:cNvPr id="11" name="Subtitle 10"/>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pic>
        <p:nvPicPr>
          <p:cNvPr id="6" name="Picture 2" descr="http://blogs.msdn.com/cfs-file.ashx/__key/communityserver-blogs-components-weblogfiles/00-00-01-29-43-metablogapi/4667.13_2D002D002D00_app_2D00_switch_5F00_3CAFD2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842" y="1695450"/>
            <a:ext cx="5857385" cy="329317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96926"/>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Hardware Accelerated </a:t>
            </a:r>
            <a:br>
              <a:rPr lang="en-US" dirty="0" smtClean="0"/>
            </a:br>
            <a:r>
              <a:rPr lang="en-US" dirty="0" smtClean="0"/>
              <a:t>Web Standards</a:t>
            </a:r>
            <a:br>
              <a:rPr lang="en-US" dirty="0" smtClean="0"/>
            </a:br>
            <a:endParaRPr lang="en-US" dirty="0"/>
          </a:p>
        </p:txBody>
      </p:sp>
      <p:sp>
        <p:nvSpPr>
          <p:cNvPr id="9" name="Subtitle 8"/>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smtClean="0"/>
              <a:t>demo</a:t>
            </a:r>
            <a:endParaRPr lang="en-US" dirty="0"/>
          </a:p>
        </p:txBody>
      </p:sp>
    </p:spTree>
    <p:extLst>
      <p:ext uri="{BB962C8B-B14F-4D97-AF65-F5344CB8AC3E}">
        <p14:creationId xmlns:p14="http://schemas.microsoft.com/office/powerpoint/2010/main" val="3642470950"/>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 Forth and Build </a:t>
            </a:r>
            <a:br>
              <a:rPr lang="en-US" dirty="0" smtClean="0"/>
            </a:br>
            <a:r>
              <a:rPr lang="en-US" dirty="0" smtClean="0"/>
              <a:t>HTML5 Goodness</a:t>
            </a:r>
            <a:endParaRPr lang="en-US" dirty="0"/>
          </a:p>
        </p:txBody>
      </p:sp>
    </p:spTree>
    <p:extLst>
      <p:ext uri="{BB962C8B-B14F-4D97-AF65-F5344CB8AC3E}">
        <p14:creationId xmlns:p14="http://schemas.microsoft.com/office/powerpoint/2010/main" val="3330622488"/>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752686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42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What We Learned</a:t>
            </a:r>
            <a:endParaRPr lang="en-US" dirty="0"/>
          </a:p>
        </p:txBody>
      </p:sp>
      <p:sp>
        <p:nvSpPr>
          <p:cNvPr id="13" name="Rectangle 12"/>
          <p:cNvSpPr/>
          <p:nvPr/>
        </p:nvSpPr>
        <p:spPr bwMode="auto">
          <a:xfrm>
            <a:off x="5889268" y="114331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Getting Ready for Internet Explorer 10</a:t>
            </a:r>
          </a:p>
        </p:txBody>
      </p:sp>
      <p:sp>
        <p:nvSpPr>
          <p:cNvPr id="19" name="Rectangle 18"/>
          <p:cNvSpPr/>
          <p:nvPr/>
        </p:nvSpPr>
        <p:spPr>
          <a:xfrm>
            <a:off x="5881330" y="1509076"/>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TBD: Need to discuss with Business Owner</a:t>
            </a:r>
          </a:p>
        </p:txBody>
      </p:sp>
      <p:sp>
        <p:nvSpPr>
          <p:cNvPr id="5" name="Rectangle 4"/>
          <p:cNvSpPr/>
          <p:nvPr/>
        </p:nvSpPr>
        <p:spPr>
          <a:xfrm>
            <a:off x="5889268" y="205825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Internet Explorer 10 </a:t>
            </a:r>
            <a:r>
              <a:rPr lang="en-US" sz="2000" dirty="0" smtClean="0">
                <a:gradFill>
                  <a:gsLst>
                    <a:gs pos="0">
                      <a:schemeClr val="bg1"/>
                    </a:gs>
                    <a:gs pos="100000">
                      <a:schemeClr val="bg1"/>
                    </a:gs>
                  </a:gsLst>
                  <a:lin ang="5400000" scaled="0"/>
                </a:gradFill>
              </a:rPr>
              <a:t>for </a:t>
            </a:r>
            <a:r>
              <a:rPr lang="en-US" sz="2000" dirty="0">
                <a:gradFill>
                  <a:gsLst>
                    <a:gs pos="0">
                      <a:schemeClr val="bg1"/>
                    </a:gs>
                    <a:gs pos="100000">
                      <a:schemeClr val="bg1"/>
                    </a:gs>
                  </a:gsLst>
                  <a:lin ang="5400000" scaled="0"/>
                </a:gradFill>
              </a:rPr>
              <a:t>Developers</a:t>
            </a:r>
          </a:p>
        </p:txBody>
      </p:sp>
      <p:sp>
        <p:nvSpPr>
          <p:cNvPr id="6" name="Rectangle 5"/>
          <p:cNvSpPr/>
          <p:nvPr/>
        </p:nvSpPr>
        <p:spPr>
          <a:xfrm>
            <a:off x="5889268" y="297320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More Standards Support</a:t>
            </a:r>
          </a:p>
        </p:txBody>
      </p:sp>
      <p:sp>
        <p:nvSpPr>
          <p:cNvPr id="10" name="Rectangle 9"/>
          <p:cNvSpPr/>
          <p:nvPr/>
        </p:nvSpPr>
        <p:spPr>
          <a:xfrm>
            <a:off x="5889268" y="3888145"/>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Better Developer Tools</a:t>
            </a:r>
          </a:p>
        </p:txBody>
      </p:sp>
      <p:sp>
        <p:nvSpPr>
          <p:cNvPr id="14" name="Rectangle 13"/>
          <p:cNvSpPr/>
          <p:nvPr/>
        </p:nvSpPr>
        <p:spPr>
          <a:xfrm>
            <a:off x="5889268" y="4803088"/>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Built for Touch </a:t>
            </a:r>
            <a:r>
              <a:rPr lang="en-US" sz="2000" dirty="0" smtClean="0">
                <a:gradFill>
                  <a:gsLst>
                    <a:gs pos="0">
                      <a:schemeClr val="bg1"/>
                    </a:gs>
                    <a:gs pos="100000">
                      <a:schemeClr val="bg1"/>
                    </a:gs>
                  </a:gsLst>
                  <a:lin ang="5400000" scaled="0"/>
                </a:gradFill>
              </a:rPr>
              <a:t>in </a:t>
            </a:r>
            <a:r>
              <a:rPr lang="en-US" sz="2000" dirty="0">
                <a:gradFill>
                  <a:gsLst>
                    <a:gs pos="0">
                      <a:schemeClr val="bg1"/>
                    </a:gs>
                    <a:gs pos="100000">
                      <a:schemeClr val="bg1"/>
                    </a:gs>
                  </a:gsLst>
                  <a:lin ang="5400000" scaled="0"/>
                </a:gradFill>
              </a:rPr>
              <a:t>Windows 8</a:t>
            </a:r>
          </a:p>
        </p:txBody>
      </p:sp>
      <p:sp>
        <p:nvSpPr>
          <p:cNvPr id="20" name="Rectangle 19"/>
          <p:cNvSpPr/>
          <p:nvPr/>
        </p:nvSpPr>
        <p:spPr>
          <a:xfrm>
            <a:off x="5889268"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Go Forth and Build </a:t>
            </a:r>
            <a:r>
              <a:rPr lang="en-US" sz="2000" dirty="0" smtClean="0">
                <a:gradFill>
                  <a:gsLst>
                    <a:gs pos="0">
                      <a:schemeClr val="bg1"/>
                    </a:gs>
                    <a:gs pos="100000">
                      <a:schemeClr val="bg1"/>
                    </a:gs>
                  </a:gsLst>
                  <a:lin ang="5400000" scaled="0"/>
                </a:gradFill>
              </a:rPr>
              <a:t>HTML5 </a:t>
            </a:r>
            <a:r>
              <a:rPr lang="en-US" sz="2000" dirty="0">
                <a:gradFill>
                  <a:gsLst>
                    <a:gs pos="0">
                      <a:schemeClr val="bg1"/>
                    </a:gs>
                    <a:gs pos="100000">
                      <a:schemeClr val="bg1"/>
                    </a:gs>
                  </a:gsLst>
                  <a:lin ang="5400000" scaled="0"/>
                </a:gradFill>
              </a:rPr>
              <a:t>Goodness</a:t>
            </a:r>
          </a:p>
        </p:txBody>
      </p:sp>
      <p:sp>
        <p:nvSpPr>
          <p:cNvPr id="8" name="Rectangle 7"/>
          <p:cNvSpPr/>
          <p:nvPr/>
        </p:nvSpPr>
        <p:spPr bwMode="auto">
          <a:xfrm>
            <a:off x="-14191" y="1863410"/>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Pinned Sites</a:t>
            </a:r>
          </a:p>
        </p:txBody>
      </p:sp>
      <p:sp>
        <p:nvSpPr>
          <p:cNvPr id="3" name="Rectangle 2"/>
          <p:cNvSpPr/>
          <p:nvPr/>
        </p:nvSpPr>
        <p:spPr>
          <a:xfrm>
            <a:off x="528540" y="2239793"/>
            <a:ext cx="9455247" cy="549381"/>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Creates an isolated instance of Internet Explorer</a:t>
            </a:r>
          </a:p>
          <a:p>
            <a:pPr>
              <a:lnSpc>
                <a:spcPct val="90000"/>
              </a:lnSpc>
              <a:spcBef>
                <a:spcPts val="600"/>
              </a:spcBef>
            </a:pPr>
            <a:r>
              <a:rPr lang="en-US" sz="1000" dirty="0">
                <a:solidFill>
                  <a:schemeClr val="tx2">
                    <a:alpha val="99000"/>
                  </a:schemeClr>
                </a:solidFill>
              </a:rPr>
              <a:t>Generates an </a:t>
            </a:r>
            <a:r>
              <a:rPr lang="en-US" sz="1000" dirty="0" err="1">
                <a:solidFill>
                  <a:schemeClr val="tx2">
                    <a:alpha val="99000"/>
                  </a:schemeClr>
                </a:solidFill>
              </a:rPr>
              <a:t>AppID</a:t>
            </a:r>
            <a:r>
              <a:rPr lang="en-US" sz="1000" dirty="0">
                <a:solidFill>
                  <a:schemeClr val="tx2">
                    <a:alpha val="99000"/>
                  </a:schemeClr>
                </a:solidFill>
              </a:rPr>
              <a:t> for a specific URL</a:t>
            </a:r>
          </a:p>
          <a:p>
            <a:pPr>
              <a:lnSpc>
                <a:spcPct val="90000"/>
              </a:lnSpc>
              <a:spcBef>
                <a:spcPts val="600"/>
              </a:spcBef>
            </a:pPr>
            <a:r>
              <a:rPr lang="en-US" sz="1000" dirty="0">
                <a:solidFill>
                  <a:schemeClr val="tx2">
                    <a:alpha val="99000"/>
                  </a:schemeClr>
                </a:solidFill>
              </a:rPr>
              <a:t>BHOs and other toolbars are not enabled</a:t>
            </a:r>
          </a:p>
          <a:p>
            <a:pPr>
              <a:lnSpc>
                <a:spcPct val="90000"/>
              </a:lnSpc>
              <a:spcBef>
                <a:spcPts val="600"/>
              </a:spcBef>
            </a:pPr>
            <a:r>
              <a:rPr lang="en-US" sz="1000" dirty="0">
                <a:solidFill>
                  <a:schemeClr val="tx2">
                    <a:alpha val="99000"/>
                  </a:schemeClr>
                </a:solidFill>
              </a:rPr>
              <a:t>Share the same real estate as Windows applications</a:t>
            </a:r>
          </a:p>
        </p:txBody>
      </p:sp>
      <p:sp>
        <p:nvSpPr>
          <p:cNvPr id="7" name="Rectangle 6"/>
          <p:cNvSpPr/>
          <p:nvPr/>
        </p:nvSpPr>
        <p:spPr bwMode="auto">
          <a:xfrm>
            <a:off x="-14191" y="1135742"/>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Windows and the Web</a:t>
            </a:r>
          </a:p>
        </p:txBody>
      </p:sp>
      <p:sp>
        <p:nvSpPr>
          <p:cNvPr id="15" name="Rectangle 14"/>
          <p:cNvSpPr/>
          <p:nvPr/>
        </p:nvSpPr>
        <p:spPr>
          <a:xfrm>
            <a:off x="517525" y="1512125"/>
            <a:ext cx="5255314" cy="230832"/>
          </a:xfrm>
          <a:prstGeom prst="rect">
            <a:avLst/>
          </a:prstGeom>
        </p:spPr>
        <p:txBody>
          <a:bodyPr wrap="square" lIns="0" rIns="0">
            <a:spAutoFit/>
          </a:bodyPr>
          <a:lstStyle/>
          <a:p>
            <a:pPr>
              <a:lnSpc>
                <a:spcPct val="90000"/>
              </a:lnSpc>
              <a:spcBef>
                <a:spcPts val="400"/>
              </a:spcBef>
            </a:pPr>
            <a:r>
              <a:rPr lang="en-US" sz="1000" dirty="0">
                <a:solidFill>
                  <a:schemeClr val="tx2">
                    <a:alpha val="99000"/>
                  </a:schemeClr>
                </a:solidFill>
              </a:rPr>
              <a:t>The browser is the stage, not the play</a:t>
            </a:r>
          </a:p>
        </p:txBody>
      </p:sp>
      <p:sp>
        <p:nvSpPr>
          <p:cNvPr id="9" name="Rectangle 8"/>
          <p:cNvSpPr/>
          <p:nvPr/>
        </p:nvSpPr>
        <p:spPr bwMode="auto">
          <a:xfrm>
            <a:off x="-14191" y="3159644"/>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Interoperable</a:t>
            </a:r>
          </a:p>
        </p:txBody>
      </p:sp>
      <p:sp>
        <p:nvSpPr>
          <p:cNvPr id="16" name="Rectangle 15"/>
          <p:cNvSpPr/>
          <p:nvPr/>
        </p:nvSpPr>
        <p:spPr>
          <a:xfrm>
            <a:off x="517524" y="3536027"/>
            <a:ext cx="9466263" cy="798815"/>
          </a:xfrm>
          <a:prstGeom prst="rect">
            <a:avLst/>
          </a:prstGeom>
        </p:spPr>
        <p:txBody>
          <a:bodyPr wrap="square" lIns="0" rIns="0" numCol="1">
            <a:noAutofit/>
          </a:bodyPr>
          <a:lstStyle/>
          <a:p>
            <a:pPr>
              <a:lnSpc>
                <a:spcPct val="90000"/>
              </a:lnSpc>
              <a:spcBef>
                <a:spcPts val="600"/>
              </a:spcBef>
            </a:pPr>
            <a:r>
              <a:rPr lang="en-US" sz="1000" dirty="0">
                <a:solidFill>
                  <a:schemeClr val="tx2">
                    <a:alpha val="99000"/>
                  </a:schemeClr>
                </a:solidFill>
              </a:rPr>
              <a:t>40 W3C Member Organizations</a:t>
            </a:r>
          </a:p>
          <a:p>
            <a:pPr>
              <a:lnSpc>
                <a:spcPct val="90000"/>
              </a:lnSpc>
              <a:spcBef>
                <a:spcPts val="600"/>
              </a:spcBef>
            </a:pPr>
            <a:r>
              <a:rPr lang="en-US" sz="1000" dirty="0">
                <a:solidFill>
                  <a:schemeClr val="tx2">
                    <a:alpha val="99000"/>
                  </a:schemeClr>
                </a:solidFill>
              </a:rPr>
              <a:t>411 group participants</a:t>
            </a:r>
          </a:p>
          <a:p>
            <a:pPr>
              <a:lnSpc>
                <a:spcPct val="90000"/>
              </a:lnSpc>
              <a:spcBef>
                <a:spcPts val="600"/>
              </a:spcBef>
            </a:pPr>
            <a:r>
              <a:rPr lang="en-US" sz="1000" dirty="0">
                <a:solidFill>
                  <a:schemeClr val="tx2">
                    <a:alpha val="99000"/>
                  </a:schemeClr>
                </a:solidFill>
              </a:rPr>
              <a:t>280 invited experts</a:t>
            </a:r>
          </a:p>
          <a:p>
            <a:pPr>
              <a:lnSpc>
                <a:spcPct val="90000"/>
              </a:lnSpc>
              <a:spcBef>
                <a:spcPts val="600"/>
              </a:spcBef>
            </a:pPr>
            <a:r>
              <a:rPr lang="en-US" sz="1000" dirty="0">
                <a:solidFill>
                  <a:schemeClr val="tx2">
                    <a:alpha val="99000"/>
                  </a:schemeClr>
                </a:solidFill>
              </a:rPr>
              <a:t>9 mailing </a:t>
            </a:r>
            <a:r>
              <a:rPr lang="en-US" sz="1000" dirty="0" smtClean="0">
                <a:solidFill>
                  <a:schemeClr val="tx2">
                    <a:alpha val="99000"/>
                  </a:schemeClr>
                </a:solidFill>
              </a:rPr>
              <a:t>lists</a:t>
            </a:r>
          </a:p>
          <a:p>
            <a:pPr>
              <a:lnSpc>
                <a:spcPct val="90000"/>
              </a:lnSpc>
              <a:spcBef>
                <a:spcPts val="600"/>
              </a:spcBef>
            </a:pPr>
            <a:r>
              <a:rPr lang="en-US" sz="1000" dirty="0" smtClean="0">
                <a:solidFill>
                  <a:schemeClr val="tx2">
                    <a:alpha val="99000"/>
                  </a:schemeClr>
                </a:solidFill>
              </a:rPr>
              <a:t>around </a:t>
            </a:r>
            <a:r>
              <a:rPr lang="en-US" sz="1000" dirty="0">
                <a:solidFill>
                  <a:schemeClr val="tx2">
                    <a:alpha val="99000"/>
                  </a:schemeClr>
                </a:solidFill>
              </a:rPr>
              <a:t>4000 emails on public-html</a:t>
            </a:r>
          </a:p>
        </p:txBody>
      </p:sp>
      <p:sp>
        <p:nvSpPr>
          <p:cNvPr id="12" name="Rectangle 11"/>
          <p:cNvSpPr/>
          <p:nvPr/>
        </p:nvSpPr>
        <p:spPr bwMode="auto">
          <a:xfrm>
            <a:off x="-14191" y="5718029"/>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Building a Fast Web </a:t>
            </a:r>
            <a:r>
              <a:rPr lang="en-US" sz="2000" dirty="0" smtClean="0">
                <a:gradFill>
                  <a:gsLst>
                    <a:gs pos="0">
                      <a:schemeClr val="bg1"/>
                    </a:gs>
                    <a:gs pos="100000">
                      <a:schemeClr val="bg1"/>
                    </a:gs>
                  </a:gsLst>
                  <a:lin ang="5400000" scaled="0"/>
                </a:gradFill>
              </a:rPr>
              <a:t>Experience</a:t>
            </a:r>
            <a:endParaRPr lang="en-US" sz="2000" dirty="0">
              <a:gradFill>
                <a:gsLst>
                  <a:gs pos="0">
                    <a:schemeClr val="bg1"/>
                  </a:gs>
                  <a:gs pos="100000">
                    <a:schemeClr val="bg1"/>
                  </a:gs>
                </a:gsLst>
                <a:lin ang="5400000" scaled="0"/>
              </a:gradFill>
            </a:endParaRPr>
          </a:p>
        </p:txBody>
      </p:sp>
      <p:sp>
        <p:nvSpPr>
          <p:cNvPr id="17" name="Rectangle 16"/>
          <p:cNvSpPr/>
          <p:nvPr/>
        </p:nvSpPr>
        <p:spPr>
          <a:xfrm>
            <a:off x="521841" y="6083789"/>
            <a:ext cx="5255314" cy="230832"/>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(Content)</a:t>
            </a:r>
          </a:p>
        </p:txBody>
      </p:sp>
      <p:sp>
        <p:nvSpPr>
          <p:cNvPr id="11" name="Rectangle 10"/>
          <p:cNvSpPr/>
          <p:nvPr/>
        </p:nvSpPr>
        <p:spPr bwMode="auto">
          <a:xfrm>
            <a:off x="-14191" y="4679926"/>
            <a:ext cx="5047488" cy="365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2920" tIns="45718" rIns="91436" bIns="45718" numCol="1" rtlCol="0" anchor="ctr" anchorCtr="0" compatLnSpc="1">
            <a:prstTxWarp prst="textNoShape">
              <a:avLst/>
            </a:prstTxWarp>
          </a:bodyPr>
          <a:lstStyle/>
          <a:p>
            <a:pPr>
              <a:spcAft>
                <a:spcPts val="1200"/>
              </a:spcAft>
            </a:pPr>
            <a:r>
              <a:rPr lang="en-US" sz="2000" dirty="0">
                <a:gradFill>
                  <a:gsLst>
                    <a:gs pos="0">
                      <a:schemeClr val="bg1"/>
                    </a:gs>
                    <a:gs pos="100000">
                      <a:schemeClr val="bg1"/>
                    </a:gs>
                  </a:gsLst>
                  <a:lin ang="5400000" scaled="0"/>
                </a:gradFill>
              </a:rPr>
              <a:t>IE9 &amp; HTML5</a:t>
            </a:r>
          </a:p>
        </p:txBody>
      </p:sp>
      <p:sp>
        <p:nvSpPr>
          <p:cNvPr id="18" name="Rectangle 17"/>
          <p:cNvSpPr/>
          <p:nvPr/>
        </p:nvSpPr>
        <p:spPr>
          <a:xfrm>
            <a:off x="517523" y="5056309"/>
            <a:ext cx="9466264" cy="661720"/>
          </a:xfrm>
          <a:prstGeom prst="rect">
            <a:avLst/>
          </a:prstGeom>
        </p:spPr>
        <p:txBody>
          <a:bodyPr wrap="square" lIns="0" rIns="0">
            <a:spAutoFit/>
          </a:bodyPr>
          <a:lstStyle/>
          <a:p>
            <a:pPr>
              <a:lnSpc>
                <a:spcPct val="90000"/>
              </a:lnSpc>
              <a:spcBef>
                <a:spcPts val="600"/>
              </a:spcBef>
            </a:pPr>
            <a:r>
              <a:rPr lang="en-US" sz="1000" dirty="0">
                <a:solidFill>
                  <a:schemeClr val="tx2">
                    <a:alpha val="99000"/>
                  </a:schemeClr>
                </a:solidFill>
              </a:rPr>
              <a:t>Commonly used to refer to modern open web standards like HTML5, CSS3, and more</a:t>
            </a:r>
          </a:p>
          <a:p>
            <a:pPr>
              <a:lnSpc>
                <a:spcPct val="90000"/>
              </a:lnSpc>
              <a:spcBef>
                <a:spcPts val="600"/>
              </a:spcBef>
            </a:pPr>
            <a:r>
              <a:rPr lang="en-US" sz="1000" dirty="0">
                <a:solidFill>
                  <a:schemeClr val="tx2">
                    <a:alpha val="99000"/>
                  </a:schemeClr>
                </a:solidFill>
              </a:rPr>
              <a:t>Adds new rich media and graphics support </a:t>
            </a:r>
            <a:r>
              <a:rPr lang="en-US" sz="1000" dirty="0" smtClean="0">
                <a:solidFill>
                  <a:schemeClr val="tx2">
                    <a:alpha val="99000"/>
                  </a:schemeClr>
                </a:solidFill>
              </a:rPr>
              <a:t>(</a:t>
            </a:r>
            <a:r>
              <a:rPr lang="en-US" sz="1000" dirty="0">
                <a:solidFill>
                  <a:schemeClr val="tx2">
                    <a:alpha val="99000"/>
                  </a:schemeClr>
                </a:solidFill>
              </a:rPr>
              <a:t>canvas, video, audio, inline SVG…)</a:t>
            </a:r>
          </a:p>
          <a:p>
            <a:pPr>
              <a:lnSpc>
                <a:spcPct val="90000"/>
              </a:lnSpc>
              <a:spcBef>
                <a:spcPts val="600"/>
              </a:spcBef>
            </a:pPr>
            <a:r>
              <a:rPr lang="en-US" sz="1000" dirty="0">
                <a:solidFill>
                  <a:schemeClr val="tx2">
                    <a:alpha val="99000"/>
                  </a:schemeClr>
                </a:solidFill>
              </a:rPr>
              <a:t>Standardizes behavior for browser vendors, </a:t>
            </a:r>
            <a:r>
              <a:rPr lang="en-US" sz="1000" dirty="0" smtClean="0">
                <a:solidFill>
                  <a:schemeClr val="tx2">
                    <a:alpha val="99000"/>
                  </a:schemeClr>
                </a:solidFill>
              </a:rPr>
              <a:t>enabling </a:t>
            </a:r>
            <a:r>
              <a:rPr lang="en-US" sz="1000" dirty="0">
                <a:solidFill>
                  <a:schemeClr val="tx2">
                    <a:alpha val="99000"/>
                  </a:schemeClr>
                </a:solidFill>
              </a:rPr>
              <a:t>same markup</a:t>
            </a:r>
          </a:p>
        </p:txBody>
      </p:sp>
    </p:spTree>
    <p:extLst>
      <p:ext uri="{BB962C8B-B14F-4D97-AF65-F5344CB8AC3E}">
        <p14:creationId xmlns:p14="http://schemas.microsoft.com/office/powerpoint/2010/main" val="16385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8" decel="10000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3000"/>
                            </p:stCondLst>
                            <p:childTnLst>
                              <p:par>
                                <p:cTn id="32" presetID="2" presetClass="entr" presetSubtype="8"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8"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decel="10000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1+#ppt_w/2"/>
                                          </p:val>
                                        </p:tav>
                                        <p:tav tm="100000">
                                          <p:val>
                                            <p:strVal val="#ppt_x"/>
                                          </p:val>
                                        </p:tav>
                                      </p:tavLst>
                                    </p:anim>
                                    <p:anim calcmode="lin" valueType="num">
                                      <p:cBhvr additive="base">
                                        <p:cTn id="54" dur="500" fill="hold"/>
                                        <p:tgtEl>
                                          <p:spTgt spid="13"/>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1000"/>
                            </p:stCondLst>
                            <p:childTnLst>
                              <p:par>
                                <p:cTn id="60" presetID="2" presetClass="entr" presetSubtype="2" decel="10000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1+#ppt_w/2"/>
                                          </p:val>
                                        </p:tav>
                                        <p:tav tm="100000">
                                          <p:val>
                                            <p:strVal val="#ppt_x"/>
                                          </p:val>
                                        </p:tav>
                                      </p:tavLst>
                                    </p:anim>
                                    <p:anim calcmode="lin" valueType="num">
                                      <p:cBhvr additive="base">
                                        <p:cTn id="63" dur="500" fill="hold"/>
                                        <p:tgtEl>
                                          <p:spTgt spid="5"/>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ID="2" presetClass="entr" presetSubtype="2" decel="10000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1+#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childTnLst>
                          </p:cTn>
                        </p:par>
                        <p:par>
                          <p:cTn id="69" fill="hold">
                            <p:stCondLst>
                              <p:cond delay="2000"/>
                            </p:stCondLst>
                            <p:childTnLst>
                              <p:par>
                                <p:cTn id="70" presetID="2" presetClass="entr" presetSubtype="2" decel="100000"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1+#ppt_w/2"/>
                                          </p:val>
                                        </p:tav>
                                        <p:tav tm="100000">
                                          <p:val>
                                            <p:strVal val="#ppt_x"/>
                                          </p:val>
                                        </p:tav>
                                      </p:tavLst>
                                    </p:anim>
                                    <p:anim calcmode="lin" valueType="num">
                                      <p:cBhvr additive="base">
                                        <p:cTn id="73" dur="5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500"/>
                            </p:stCondLst>
                            <p:childTnLst>
                              <p:par>
                                <p:cTn id="75" presetID="2" presetClass="entr" presetSubtype="2" decel="100000"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1+#ppt_w/2"/>
                                          </p:val>
                                        </p:tav>
                                        <p:tav tm="100000">
                                          <p:val>
                                            <p:strVal val="#ppt_x"/>
                                          </p:val>
                                        </p:tav>
                                      </p:tavLst>
                                    </p:anim>
                                    <p:anim calcmode="lin" valueType="num">
                                      <p:cBhvr additive="base">
                                        <p:cTn id="78" dur="500" fill="hold"/>
                                        <p:tgtEl>
                                          <p:spTgt spid="14"/>
                                        </p:tgtEl>
                                        <p:attrNameLst>
                                          <p:attrName>ppt_y</p:attrName>
                                        </p:attrNameLst>
                                      </p:cBhvr>
                                      <p:tavLst>
                                        <p:tav tm="0">
                                          <p:val>
                                            <p:strVal val="#ppt_y"/>
                                          </p:val>
                                        </p:tav>
                                        <p:tav tm="100000">
                                          <p:val>
                                            <p:strVal val="#ppt_y"/>
                                          </p:val>
                                        </p:tav>
                                      </p:tavLst>
                                    </p:anim>
                                  </p:childTnLst>
                                </p:cTn>
                              </p:par>
                            </p:childTnLst>
                          </p:cTn>
                        </p:par>
                        <p:par>
                          <p:cTn id="79" fill="hold">
                            <p:stCondLst>
                              <p:cond delay="3000"/>
                            </p:stCondLst>
                            <p:childTnLst>
                              <p:par>
                                <p:cTn id="80" presetID="2" presetClass="entr" presetSubtype="2" decel="10000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1+#ppt_w/2"/>
                                          </p:val>
                                        </p:tav>
                                        <p:tav tm="100000">
                                          <p:val>
                                            <p:strVal val="#ppt_x"/>
                                          </p:val>
                                        </p:tav>
                                      </p:tavLst>
                                    </p:anim>
                                    <p:anim calcmode="lin" valueType="num">
                                      <p:cBhvr additive="base">
                                        <p:cTn id="8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5" grpId="0" animBg="1"/>
      <p:bldP spid="6" grpId="0" animBg="1"/>
      <p:bldP spid="10" grpId="0" animBg="1"/>
      <p:bldP spid="14" grpId="0" animBg="1"/>
      <p:bldP spid="20" grpId="0" animBg="1"/>
      <p:bldP spid="8" grpId="0" animBg="1"/>
      <p:bldP spid="3" grpId="0"/>
      <p:bldP spid="7" grpId="0" animBg="1"/>
      <p:bldP spid="15" grpId="0"/>
      <p:bldP spid="9" grpId="0" animBg="1"/>
      <p:bldP spid="16" grpId="0"/>
      <p:bldP spid="12" grpId="0" animBg="1"/>
      <p:bldP spid="17" grpId="0"/>
      <p:bldP spid="11"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902456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3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ext Placeholder 7"/>
          <p:cNvSpPr>
            <a:spLocks noGrp="1"/>
          </p:cNvSpPr>
          <p:nvPr>
            <p:ph type="body" sz="quarter" idx="10"/>
          </p:nvPr>
        </p:nvSpPr>
        <p:spPr/>
        <p:txBody>
          <a:bodyPr/>
          <a:lstStyle/>
          <a:p>
            <a:r>
              <a:rPr lang="en-US" dirty="0" smtClean="0"/>
              <a:t>Pinned Sites</a:t>
            </a:r>
            <a:endParaRPr lang="en-US" dirty="0"/>
          </a:p>
        </p:txBody>
      </p:sp>
      <p:sp>
        <p:nvSpPr>
          <p:cNvPr id="4" name="Freeform 73"/>
          <p:cNvSpPr>
            <a:spLocks noEditPoints="1"/>
          </p:cNvSpPr>
          <p:nvPr/>
        </p:nvSpPr>
        <p:spPr bwMode="black">
          <a:xfrm>
            <a:off x="-417550" y="3978186"/>
            <a:ext cx="3936002" cy="379968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alpha val="30000"/>
            </a:srgb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3333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3787829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76"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11" name="Content Placeholder 3"/>
          <p:cNvSpPr txBox="1">
            <a:spLocks/>
          </p:cNvSpPr>
          <p:nvPr>
            <p:custDataLst>
              <p:tags r:id="rId3"/>
            </p:custDataLst>
          </p:nvPr>
        </p:nvSpPr>
        <p:spPr>
          <a:xfrm>
            <a:off x="6172835"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9" name="Content Placeholder 3"/>
          <p:cNvSpPr txBox="1">
            <a:spLocks/>
          </p:cNvSpPr>
          <p:nvPr>
            <p:custDataLst>
              <p:tags r:id="rId4"/>
            </p:custDataLst>
          </p:nvPr>
        </p:nvSpPr>
        <p:spPr>
          <a:xfrm>
            <a:off x="516573" y="1420813"/>
            <a:ext cx="5484178" cy="4754880"/>
          </a:xfrm>
          <a:prstGeom prst="rect">
            <a:avLst/>
          </a:prstGeom>
          <a:solidFill>
            <a:schemeClr val="bg1">
              <a:lumMod val="95000"/>
            </a:schemeClr>
          </a:solidFill>
        </p:spPr>
        <p:txBody>
          <a:bodyPr lIns="91440" tIns="640080">
            <a:noAutofit/>
          </a:bodyPr>
          <a:lstStyle>
            <a:lvl1pPr marL="347663" indent="-347663" algn="l" defTabSz="914363" rtl="0" eaLnBrk="1" latinLnBrk="0" hangingPunct="1">
              <a:lnSpc>
                <a:spcPct val="100000"/>
              </a:lnSpc>
              <a:spcBef>
                <a:spcPts val="1200"/>
              </a:spcBef>
              <a:spcAft>
                <a:spcPts val="0"/>
              </a:spcAft>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spcAft>
                <a:spcPts val="0"/>
              </a:spcAft>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spcAft>
                <a:spcPts val="0"/>
              </a:spcAft>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spcAft>
                <a:spcPts val="0"/>
              </a:spcAft>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Rectangle 2"/>
          <p:cNvSpPr/>
          <p:nvPr>
            <p:custDataLst>
              <p:tags r:id="rId5"/>
            </p:custDataLst>
          </p:nvPr>
        </p:nvSpPr>
        <p:spPr bwMode="auto">
          <a:xfrm>
            <a:off x="516572" y="1420813"/>
            <a:ext cx="5484178"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Related sessions</a:t>
            </a:r>
            <a:endParaRPr lang="en-US" sz="3200" dirty="0">
              <a:ln>
                <a:solidFill>
                  <a:schemeClr val="bg1">
                    <a:alpha val="0"/>
                  </a:schemeClr>
                </a:solidFill>
              </a:ln>
              <a:solidFill>
                <a:schemeClr val="bg1"/>
              </a:solidFill>
            </a:endParaRPr>
          </a:p>
        </p:txBody>
      </p:sp>
      <p:sp>
        <p:nvSpPr>
          <p:cNvPr id="8" name="Rectangle 7"/>
          <p:cNvSpPr/>
          <p:nvPr>
            <p:custDataLst>
              <p:tags r:id="rId6"/>
            </p:custDataLst>
          </p:nvPr>
        </p:nvSpPr>
        <p:spPr bwMode="auto">
          <a:xfrm>
            <a:off x="6172835" y="1420813"/>
            <a:ext cx="5503228" cy="58477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b" anchorCtr="0" compatLnSpc="1">
            <a:prstTxWarp prst="textNoShape">
              <a:avLst/>
            </a:prstTxWarp>
            <a:noAutofit/>
          </a:bodyPr>
          <a:lstStyle/>
          <a:p>
            <a:pPr algn="ctr" defTabSz="914363" fontAlgn="base">
              <a:spcBef>
                <a:spcPts val="1200"/>
              </a:spcBef>
              <a:buSzPct val="80000"/>
            </a:pPr>
            <a:r>
              <a:rPr lang="en-US" sz="3200" dirty="0" smtClean="0">
                <a:ln>
                  <a:solidFill>
                    <a:schemeClr val="bg1">
                      <a:alpha val="0"/>
                    </a:schemeClr>
                  </a:solidFill>
                </a:ln>
                <a:solidFill>
                  <a:schemeClr val="bg1"/>
                </a:solidFill>
              </a:rPr>
              <a:t>Documentation &amp; articles</a:t>
            </a:r>
            <a:endParaRPr lang="en-US" sz="3200" dirty="0">
              <a:ln>
                <a:solidFill>
                  <a:schemeClr val="bg1">
                    <a:alpha val="0"/>
                  </a:schemeClr>
                </a:solidFill>
              </a:ln>
              <a:solidFill>
                <a:schemeClr val="bg1"/>
              </a:solidFill>
            </a:endParaRPr>
          </a:p>
        </p:txBody>
      </p:sp>
      <p:sp>
        <p:nvSpPr>
          <p:cNvPr id="2" name="Title 1"/>
          <p:cNvSpPr>
            <a:spLocks noGrp="1"/>
          </p:cNvSpPr>
          <p:nvPr>
            <p:ph type="title"/>
            <p:custDataLst>
              <p:tags r:id="rId7"/>
            </p:custDataLst>
          </p:nvPr>
        </p:nvSpPr>
        <p:spPr/>
        <p:txBody>
          <a:bodyPr/>
          <a:lstStyle/>
          <a:p>
            <a:r>
              <a:rPr lang="en-US" smtClean="0"/>
              <a:t>For More Information</a:t>
            </a:r>
            <a:endParaRPr lang="en-US" dirty="0"/>
          </a:p>
        </p:txBody>
      </p:sp>
    </p:spTree>
    <p:extLst>
      <p:ext uri="{BB962C8B-B14F-4D97-AF65-F5344CB8AC3E}">
        <p14:creationId xmlns:p14="http://schemas.microsoft.com/office/powerpoint/2010/main" val="307206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12652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6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mtClean="0"/>
              <a:t>Resources</a:t>
            </a:r>
            <a:endParaRPr lang="en-US" dirty="0"/>
          </a:p>
        </p:txBody>
      </p:sp>
      <p:sp>
        <p:nvSpPr>
          <p:cNvPr id="3" name="Text Placeholder 2"/>
          <p:cNvSpPr>
            <a:spLocks noGrp="1"/>
          </p:cNvSpPr>
          <p:nvPr>
            <p:ph type="body" sz="quarter" idx="10"/>
            <p:custDataLst>
              <p:tags r:id="rId3"/>
            </p:custDataLst>
          </p:nvPr>
        </p:nvSpPr>
        <p:spPr>
          <a:xfrm>
            <a:off x="519112" y="1447799"/>
            <a:ext cx="11149013" cy="1052596"/>
          </a:xfrm>
        </p:spPr>
        <p:txBody>
          <a:bodyPr/>
          <a:lstStyle/>
          <a:p>
            <a:pPr>
              <a:spcAft>
                <a:spcPts val="1200"/>
              </a:spcAft>
            </a:pPr>
            <a:r>
              <a:rPr lang="en-US" sz="4400" dirty="0" smtClean="0">
                <a:ln w="3175">
                  <a:noFill/>
                </a:ln>
                <a:gradFill flip="none" rotWithShape="1">
                  <a:gsLst>
                    <a:gs pos="0">
                      <a:srgbClr val="595959"/>
                    </a:gs>
                    <a:gs pos="86000">
                      <a:srgbClr val="595959"/>
                    </a:gs>
                  </a:gsLst>
                  <a:lin ang="5400000" scaled="0"/>
                  <a:tileRect/>
                </a:gradFill>
                <a:cs typeface="Arial" charset="0"/>
              </a:rPr>
              <a:t>Feedback and questions </a:t>
            </a:r>
            <a:r>
              <a:rPr lang="en-US" dirty="0" smtClean="0"/>
              <a:t/>
            </a:r>
            <a:br>
              <a:rPr lang="en-US" dirty="0" smtClean="0"/>
            </a:br>
            <a:r>
              <a:rPr lang="en-US" sz="3200" dirty="0" smtClean="0">
                <a:latin typeface="+mn-lt"/>
                <a:hlinkClick r:id="rId8"/>
              </a:rPr>
              <a:t>http://forums.dev.windows.com</a:t>
            </a:r>
            <a:endParaRPr lang="en-US" sz="3200" dirty="0">
              <a:latin typeface="+mn-lt"/>
            </a:endParaRPr>
          </a:p>
        </p:txBody>
      </p:sp>
      <p:sp>
        <p:nvSpPr>
          <p:cNvPr id="8" name="Freeform 58"/>
          <p:cNvSpPr>
            <a:spLocks noEditPoints="1"/>
          </p:cNvSpPr>
          <p:nvPr/>
        </p:nvSpPr>
        <p:spPr bwMode="black">
          <a:xfrm>
            <a:off x="7196409" y="1141413"/>
            <a:ext cx="3689695" cy="395468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lumMod val="10000"/>
              <a:lumOff val="90000"/>
            </a:schemeClr>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875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594612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849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84708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3110493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76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Behind the Scenes</a:t>
            </a:r>
            <a:endParaRPr lang="en-US" dirty="0"/>
          </a:p>
        </p:txBody>
      </p:sp>
      <p:sp>
        <p:nvSpPr>
          <p:cNvPr id="11" name="Content Placeholder 10"/>
          <p:cNvSpPr>
            <a:spLocks noGrp="1"/>
          </p:cNvSpPr>
          <p:nvPr>
            <p:ph type="body" sz="quarter" idx="10"/>
            <p:custDataLst>
              <p:tags r:id="rId4"/>
            </p:custDataLst>
          </p:nvPr>
        </p:nvSpPr>
        <p:spPr>
          <a:xfrm>
            <a:off x="519112" y="1447799"/>
            <a:ext cx="8552969" cy="4161139"/>
          </a:xfrm>
        </p:spPr>
        <p:txBody>
          <a:bodyPr/>
          <a:lstStyle/>
          <a:p>
            <a:pPr>
              <a:spcAft>
                <a:spcPts val="1200"/>
              </a:spcAft>
            </a:pPr>
            <a:r>
              <a:rPr lang="en-US" sz="4000" dirty="0" smtClean="0">
                <a:gradFill>
                  <a:gsLst>
                    <a:gs pos="0">
                      <a:schemeClr val="accent2"/>
                    </a:gs>
                    <a:gs pos="100000">
                      <a:schemeClr val="accent2"/>
                    </a:gs>
                  </a:gsLst>
                  <a:lin ang="5400000" scaled="0"/>
                </a:gradFill>
                <a:latin typeface="Segoe UI Light" pitchFamily="34" charset="0"/>
              </a:rPr>
              <a:t>Pinned site execution details:</a:t>
            </a:r>
          </a:p>
          <a:p>
            <a:pPr>
              <a:spcAft>
                <a:spcPts val="1200"/>
              </a:spcAft>
            </a:pPr>
            <a:r>
              <a:rPr lang="en-US" sz="3600" dirty="0">
                <a:latin typeface="Segoe UI Light" pitchFamily="34" charset="0"/>
              </a:rPr>
              <a:t>Creates an isolated instance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of </a:t>
            </a:r>
            <a:r>
              <a:rPr lang="en-US" sz="3600" dirty="0">
                <a:latin typeface="Segoe UI Light" pitchFamily="34" charset="0"/>
              </a:rPr>
              <a:t>Internet Explorer</a:t>
            </a:r>
          </a:p>
          <a:p>
            <a:pPr>
              <a:spcAft>
                <a:spcPts val="1200"/>
              </a:spcAft>
            </a:pPr>
            <a:r>
              <a:rPr lang="en-US" sz="3600" dirty="0">
                <a:latin typeface="Segoe UI Light" pitchFamily="34" charset="0"/>
              </a:rPr>
              <a:t>Generates an </a:t>
            </a:r>
            <a:r>
              <a:rPr lang="en-US" sz="3600" dirty="0" err="1">
                <a:latin typeface="Segoe UI Light" pitchFamily="34" charset="0"/>
              </a:rPr>
              <a:t>AppID</a:t>
            </a:r>
            <a:r>
              <a:rPr lang="en-US" sz="3600" dirty="0">
                <a:latin typeface="Segoe UI Light" pitchFamily="34" charset="0"/>
              </a:rPr>
              <a:t> for a specific URL</a:t>
            </a:r>
          </a:p>
          <a:p>
            <a:pPr>
              <a:spcAft>
                <a:spcPts val="1200"/>
              </a:spcAft>
            </a:pPr>
            <a:r>
              <a:rPr lang="en-US" sz="3600" dirty="0">
                <a:latin typeface="Segoe UI Light" pitchFamily="34" charset="0"/>
              </a:rPr>
              <a:t>BHOs and other toolbars are not enabled</a:t>
            </a:r>
          </a:p>
          <a:p>
            <a:pPr>
              <a:spcAft>
                <a:spcPts val="1200"/>
              </a:spcAft>
            </a:pPr>
            <a:r>
              <a:rPr lang="en-US" sz="3600" dirty="0">
                <a:latin typeface="Segoe UI Light" pitchFamily="34" charset="0"/>
              </a:rPr>
              <a:t>Share the same real estate </a:t>
            </a:r>
            <a:r>
              <a:rPr lang="en-US" sz="3600" dirty="0" smtClean="0">
                <a:latin typeface="Segoe UI Light" pitchFamily="34" charset="0"/>
              </a:rPr>
              <a:t/>
            </a:r>
            <a:br>
              <a:rPr lang="en-US" sz="3600" dirty="0" smtClean="0">
                <a:latin typeface="Segoe UI Light" pitchFamily="34" charset="0"/>
              </a:rPr>
            </a:br>
            <a:r>
              <a:rPr lang="en-US" sz="3600" dirty="0" smtClean="0">
                <a:latin typeface="Segoe UI Light" pitchFamily="34" charset="0"/>
              </a:rPr>
              <a:t>as </a:t>
            </a:r>
            <a:r>
              <a:rPr lang="en-US" sz="3600" dirty="0">
                <a:latin typeface="Segoe UI Light" pitchFamily="34" charset="0"/>
              </a:rPr>
              <a:t>Windows applications</a:t>
            </a:r>
          </a:p>
        </p:txBody>
      </p:sp>
      <p:sp>
        <p:nvSpPr>
          <p:cNvPr id="6" name="Rectangle 5"/>
          <p:cNvSpPr/>
          <p:nvPr/>
        </p:nvSpPr>
        <p:spPr bwMode="auto">
          <a:xfrm>
            <a:off x="9072081" y="1141413"/>
            <a:ext cx="2603981" cy="57165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Freeform 22"/>
          <p:cNvSpPr>
            <a:spLocks noChangeAspect="1"/>
          </p:cNvSpPr>
          <p:nvPr/>
        </p:nvSpPr>
        <p:spPr bwMode="black">
          <a:xfrm rot="20542397">
            <a:off x="9791870" y="1756885"/>
            <a:ext cx="1164402" cy="1979284"/>
          </a:xfrm>
          <a:custGeom>
            <a:avLst/>
            <a:gdLst>
              <a:gd name="T0" fmla="*/ 245 w 251"/>
              <a:gd name="T1" fmla="*/ 191 h 427"/>
              <a:gd name="T2" fmla="*/ 199 w 251"/>
              <a:gd name="T3" fmla="*/ 144 h 427"/>
              <a:gd name="T4" fmla="*/ 166 w 251"/>
              <a:gd name="T5" fmla="*/ 40 h 427"/>
              <a:gd name="T6" fmla="*/ 178 w 251"/>
              <a:gd name="T7" fmla="*/ 7 h 427"/>
              <a:gd name="T8" fmla="*/ 178 w 251"/>
              <a:gd name="T9" fmla="*/ 7 h 427"/>
              <a:gd name="T10" fmla="*/ 178 w 251"/>
              <a:gd name="T11" fmla="*/ 5 h 427"/>
              <a:gd name="T12" fmla="*/ 161 w 251"/>
              <a:gd name="T13" fmla="*/ 0 h 427"/>
              <a:gd name="T14" fmla="*/ 85 w 251"/>
              <a:gd name="T15" fmla="*/ 15 h 427"/>
              <a:gd name="T16" fmla="*/ 3 w 251"/>
              <a:gd name="T17" fmla="*/ 60 h 427"/>
              <a:gd name="T18" fmla="*/ 4 w 251"/>
              <a:gd name="T19" fmla="*/ 61 h 427"/>
              <a:gd name="T20" fmla="*/ 4 w 251"/>
              <a:gd name="T21" fmla="*/ 61 h 427"/>
              <a:gd name="T22" fmla="*/ 5 w 251"/>
              <a:gd name="T23" fmla="*/ 62 h 427"/>
              <a:gd name="T24" fmla="*/ 6 w 251"/>
              <a:gd name="T25" fmla="*/ 63 h 427"/>
              <a:gd name="T26" fmla="*/ 32 w 251"/>
              <a:gd name="T27" fmla="*/ 81 h 427"/>
              <a:gd name="T28" fmla="*/ 65 w 251"/>
              <a:gd name="T29" fmla="*/ 186 h 427"/>
              <a:gd name="T30" fmla="*/ 53 w 251"/>
              <a:gd name="T31" fmla="*/ 250 h 427"/>
              <a:gd name="T32" fmla="*/ 138 w 251"/>
              <a:gd name="T33" fmla="*/ 259 h 427"/>
              <a:gd name="T34" fmla="*/ 168 w 251"/>
              <a:gd name="T35" fmla="*/ 354 h 427"/>
              <a:gd name="T36" fmla="*/ 213 w 251"/>
              <a:gd name="T37" fmla="*/ 427 h 427"/>
              <a:gd name="T38" fmla="*/ 209 w 251"/>
              <a:gd name="T39" fmla="*/ 341 h 427"/>
              <a:gd name="T40" fmla="*/ 179 w 251"/>
              <a:gd name="T41" fmla="*/ 246 h 427"/>
              <a:gd name="T42" fmla="*/ 245 w 251"/>
              <a:gd name="T43" fmla="*/ 191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427">
                <a:moveTo>
                  <a:pt x="245" y="191"/>
                </a:moveTo>
                <a:cubicBezTo>
                  <a:pt x="238" y="169"/>
                  <a:pt x="221" y="153"/>
                  <a:pt x="199" y="144"/>
                </a:cubicBezTo>
                <a:cubicBezTo>
                  <a:pt x="166" y="40"/>
                  <a:pt x="166" y="40"/>
                  <a:pt x="166" y="40"/>
                </a:cubicBezTo>
                <a:cubicBezTo>
                  <a:pt x="178" y="7"/>
                  <a:pt x="178" y="7"/>
                  <a:pt x="178" y="7"/>
                </a:cubicBezTo>
                <a:cubicBezTo>
                  <a:pt x="178" y="7"/>
                  <a:pt x="178" y="7"/>
                  <a:pt x="178" y="7"/>
                </a:cubicBezTo>
                <a:cubicBezTo>
                  <a:pt x="178" y="6"/>
                  <a:pt x="178" y="6"/>
                  <a:pt x="178" y="5"/>
                </a:cubicBezTo>
                <a:cubicBezTo>
                  <a:pt x="177" y="2"/>
                  <a:pt x="171" y="0"/>
                  <a:pt x="161" y="0"/>
                </a:cubicBezTo>
                <a:cubicBezTo>
                  <a:pt x="144" y="0"/>
                  <a:pt x="116" y="5"/>
                  <a:pt x="85" y="15"/>
                </a:cubicBezTo>
                <a:cubicBezTo>
                  <a:pt x="37" y="30"/>
                  <a:pt x="0" y="50"/>
                  <a:pt x="3" y="60"/>
                </a:cubicBezTo>
                <a:cubicBezTo>
                  <a:pt x="4" y="60"/>
                  <a:pt x="4" y="60"/>
                  <a:pt x="4" y="61"/>
                </a:cubicBezTo>
                <a:cubicBezTo>
                  <a:pt x="4" y="61"/>
                  <a:pt x="4" y="61"/>
                  <a:pt x="4" y="61"/>
                </a:cubicBezTo>
                <a:cubicBezTo>
                  <a:pt x="5" y="62"/>
                  <a:pt x="5" y="62"/>
                  <a:pt x="5" y="62"/>
                </a:cubicBezTo>
                <a:cubicBezTo>
                  <a:pt x="6" y="62"/>
                  <a:pt x="6" y="62"/>
                  <a:pt x="6" y="63"/>
                </a:cubicBezTo>
                <a:cubicBezTo>
                  <a:pt x="32" y="81"/>
                  <a:pt x="32" y="81"/>
                  <a:pt x="32" y="81"/>
                </a:cubicBezTo>
                <a:cubicBezTo>
                  <a:pt x="65" y="186"/>
                  <a:pt x="65" y="186"/>
                  <a:pt x="65" y="186"/>
                </a:cubicBezTo>
                <a:cubicBezTo>
                  <a:pt x="51" y="205"/>
                  <a:pt x="46" y="229"/>
                  <a:pt x="53" y="250"/>
                </a:cubicBezTo>
                <a:cubicBezTo>
                  <a:pt x="59" y="269"/>
                  <a:pt x="97" y="269"/>
                  <a:pt x="138" y="259"/>
                </a:cubicBezTo>
                <a:cubicBezTo>
                  <a:pt x="150" y="296"/>
                  <a:pt x="161" y="332"/>
                  <a:pt x="168" y="354"/>
                </a:cubicBezTo>
                <a:cubicBezTo>
                  <a:pt x="181" y="398"/>
                  <a:pt x="213" y="427"/>
                  <a:pt x="213" y="427"/>
                </a:cubicBezTo>
                <a:cubicBezTo>
                  <a:pt x="213" y="427"/>
                  <a:pt x="222" y="385"/>
                  <a:pt x="209" y="341"/>
                </a:cubicBezTo>
                <a:cubicBezTo>
                  <a:pt x="202" y="320"/>
                  <a:pt x="191" y="283"/>
                  <a:pt x="179" y="246"/>
                </a:cubicBezTo>
                <a:cubicBezTo>
                  <a:pt x="219" y="231"/>
                  <a:pt x="251" y="209"/>
                  <a:pt x="24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97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D95805lkyLQO9pM3_R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8wvpVT650CuEZCub0M4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CN56qPz10CfXV3IpsPTM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Q_H_yrL2EKxjmKKLG8JL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RKUstBeC70WBazl73kpDY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lvvZcr7qZkCg6AjtV7.Yh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74_SR.On6E2qZo3yDhnA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XRmmtj9Uk0K6GWGBb7RAu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nU8WQDMZkeEmlMRuDGij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nKz.PWryUeu7CaDkJE7h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E36C0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2">
    <a:dk1>
      <a:sysClr val="windowText" lastClr="000000"/>
    </a:dk1>
    <a:lt1>
      <a:sysClr val="window" lastClr="FFFFFF"/>
    </a:lt1>
    <a:dk2>
      <a:srgbClr val="1F497D"/>
    </a:dk2>
    <a:lt2>
      <a:srgbClr val="EEECE1"/>
    </a:lt2>
    <a:accent1>
      <a:srgbClr val="247AB7"/>
    </a:accent1>
    <a:accent2>
      <a:srgbClr val="C0504D"/>
    </a:accent2>
    <a:accent3>
      <a:srgbClr val="6EAC3E"/>
    </a:accent3>
    <a:accent4>
      <a:srgbClr val="8064A2"/>
    </a:accent4>
    <a:accent5>
      <a:srgbClr val="FFC000"/>
    </a:accent5>
    <a:accent6>
      <a:srgbClr val="E47B1D"/>
    </a:accent6>
    <a:hlink>
      <a:srgbClr val="FFC000"/>
    </a:hlink>
    <a:folHlink>
      <a:srgbClr val="DAA600"/>
    </a:folHlink>
  </a:clrScheme>
  <a:fontScheme name="Segoe Light">
    <a:majorFont>
      <a:latin typeface="Segoe Light"/>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metadata/properties"/>
    <ds:schemaRef ds:uri="http://purl.org/dc/terms/"/>
    <ds:schemaRef ds:uri="http://www.w3.org/XML/1998/namespace"/>
    <ds:schemaRef ds:uri="http://schemas.microsoft.com/office/2006/documentManagement/types"/>
    <ds:schemaRef ds:uri="230e9df3-be65-4c73-a93b-d1236ebd677e"/>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3704</TotalTime>
  <Words>5992</Words>
  <Application>Microsoft Office PowerPoint</Application>
  <PresentationFormat>Custom</PresentationFormat>
  <Paragraphs>1197</Paragraphs>
  <Slides>82</Slides>
  <Notes>53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82</vt:i4>
      </vt:variant>
    </vt:vector>
  </HeadingPairs>
  <TitlesOfParts>
    <vt:vector size="93" baseType="lpstr">
      <vt:lpstr>Arial</vt:lpstr>
      <vt:lpstr>ＭＳ Ｐゴシック</vt:lpstr>
      <vt:lpstr>Segoe UI Light</vt:lpstr>
      <vt:lpstr>Segoe UI</vt:lpstr>
      <vt:lpstr>Consolas</vt:lpstr>
      <vt:lpstr>Segoe Light</vt:lpstr>
      <vt:lpstr>Courier New</vt:lpstr>
      <vt:lpstr>Wingdings</vt:lpstr>
      <vt:lpstr>MS1444_Windows Azure Template 16x9_r08b</vt:lpstr>
      <vt:lpstr>White with Consolas font for code slides</vt:lpstr>
      <vt:lpstr>think-cell Slide</vt:lpstr>
      <vt:lpstr>WebCamps Online</vt:lpstr>
      <vt:lpstr>Integrating Your Site with Internet Explorer 9 (&amp; 10!)</vt:lpstr>
      <vt:lpstr>Agenda </vt:lpstr>
      <vt:lpstr>PowerPoint Presentation</vt:lpstr>
      <vt:lpstr>Windows &amp; the Web</vt:lpstr>
      <vt:lpstr>Web Browsing is Core to  the Windows Experience</vt:lpstr>
      <vt:lpstr>IE Puts the Focus Back on Your Site</vt:lpstr>
      <vt:lpstr>PowerPoint Presentation</vt:lpstr>
      <vt:lpstr>Behind the Scenes</vt:lpstr>
      <vt:lpstr>Pinning a Site Using Meta</vt:lpstr>
      <vt:lpstr>Pinning a Site Using Meta</vt:lpstr>
      <vt:lpstr>Customizing the Icon</vt:lpstr>
      <vt:lpstr>Adding a Jump List</vt:lpstr>
      <vt:lpstr>Pinning a Site</vt:lpstr>
      <vt:lpstr>PowerPoint Presentation</vt:lpstr>
      <vt:lpstr>Working with Standards Bodies</vt:lpstr>
      <vt:lpstr>The HTML Working Group</vt:lpstr>
      <vt:lpstr>Keep Up with Standards Adoption</vt:lpstr>
      <vt:lpstr>PowerPoint Presentation</vt:lpstr>
      <vt:lpstr>HTML 5 At a Glance</vt:lpstr>
      <vt:lpstr>Canvas</vt:lpstr>
      <vt:lpstr>Scalable Vector Graphics (SVG)</vt:lpstr>
      <vt:lpstr>SVG Code Example</vt:lpstr>
      <vt:lpstr>HTML 5 &lt;video&gt;</vt:lpstr>
      <vt:lpstr>HTML 5 &lt;video&gt; Attributes</vt:lpstr>
      <vt:lpstr>HTML 5 &lt;audio&gt;</vt:lpstr>
      <vt:lpstr>Fonts &amp; @font-face</vt:lpstr>
      <vt:lpstr>CSS3 Media Queries</vt:lpstr>
      <vt:lpstr>CSS3 Colors</vt:lpstr>
      <vt:lpstr>CSS3 Backgrounds &amp; Borders</vt:lpstr>
      <vt:lpstr>1 Key Press (F12) Developer Tools</vt:lpstr>
      <vt:lpstr>PowerPoint Presentation</vt:lpstr>
      <vt:lpstr>Example Scenario - The Wall Street Journal</vt:lpstr>
      <vt:lpstr>Some Markup Has Been Retrieved</vt:lpstr>
      <vt:lpstr>Content Starts to Render</vt:lpstr>
      <vt:lpstr>Some Images Start to Appear</vt:lpstr>
      <vt:lpstr>Mast Head Appears</vt:lpstr>
      <vt:lpstr>Right Column Starts to Render</vt:lpstr>
      <vt:lpstr>Personalized Content Starts to Appear</vt:lpstr>
      <vt:lpstr>Advertisements Load</vt:lpstr>
      <vt:lpstr>Done!</vt:lpstr>
      <vt:lpstr>Browser Subsystems</vt:lpstr>
      <vt:lpstr>Picking Five Popular News Sites</vt:lpstr>
      <vt:lpstr>Five Popular News Sites</vt:lpstr>
      <vt:lpstr>Five Popular News Sites</vt:lpstr>
      <vt:lpstr>Five Popular News Sites</vt:lpstr>
      <vt:lpstr>Five Popular News Sites</vt:lpstr>
      <vt:lpstr>Five Popular News Sites</vt:lpstr>
      <vt:lpstr>Five Popular News Sites</vt:lpstr>
      <vt:lpstr>Which Sites Loads the Fastest?</vt:lpstr>
      <vt:lpstr>Which Sites Loads the Slowest?</vt:lpstr>
      <vt:lpstr>Multi-System Performance</vt:lpstr>
      <vt:lpstr>Average Distribution Across 5 News Sites</vt:lpstr>
      <vt:lpstr>Average Distribution Across Top AJAX Sites</vt:lpstr>
      <vt:lpstr>Browser Subsystems</vt:lpstr>
      <vt:lpstr>Browser Subsystems</vt:lpstr>
      <vt:lpstr>Browser Subsystems</vt:lpstr>
      <vt:lpstr>Quick Caching Overview</vt:lpstr>
      <vt:lpstr>Caching Improvements</vt:lpstr>
      <vt:lpstr>Getting Ready for  Internet Explorer 10</vt:lpstr>
      <vt:lpstr>Internet Explorer 10</vt:lpstr>
      <vt:lpstr>One Platform, Two Browsing Experiences</vt:lpstr>
      <vt:lpstr>PowerPoint Presentation</vt:lpstr>
      <vt:lpstr>IE9 Hardware-Accelerated Platform</vt:lpstr>
      <vt:lpstr>IE10 Hardware-Accelerated Platform</vt:lpstr>
      <vt:lpstr>Write Cross-Browser Code</vt:lpstr>
      <vt:lpstr>PowerPoint Presentation</vt:lpstr>
      <vt:lpstr>Use Compat Inspector</vt:lpstr>
      <vt:lpstr>Try the F12 Developer Tools</vt:lpstr>
      <vt:lpstr>Cross-Browser Web Standards</vt:lpstr>
      <vt:lpstr>PowerPoint Presentation</vt:lpstr>
      <vt:lpstr>Touch first UI</vt:lpstr>
      <vt:lpstr>Plug-in Free Browsing</vt:lpstr>
      <vt:lpstr>Pinning Evolved</vt:lpstr>
      <vt:lpstr>Your Metro App Discovered</vt:lpstr>
      <vt:lpstr>Cut the Rope</vt:lpstr>
      <vt:lpstr>Hardware Accelerated  Web Standards </vt:lpstr>
      <vt:lpstr>PowerPoint Presentation</vt:lpstr>
      <vt:lpstr>What We Learned</vt:lpstr>
      <vt:lpstr>For More Information</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
  <dc:description>Template: Greg Flowers, Artitudes Design
Formatting: Robin E. Warren, Artitudes Design
Event Date:
Event Location:
Audience Type:</dc:description>
  <cp:lastModifiedBy>Brady Gaster</cp:lastModifiedBy>
  <cp:revision>362</cp:revision>
  <cp:lastPrinted>2011-10-11T14:25:22Z</cp:lastPrinted>
  <dcterms:created xsi:type="dcterms:W3CDTF">2011-03-29T16:07:22Z</dcterms:created>
  <dcterms:modified xsi:type="dcterms:W3CDTF">2012-04-10T23:57:39Z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